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73" r:id="rId2"/>
    <p:sldId id="462" r:id="rId3"/>
    <p:sldId id="420" r:id="rId4"/>
    <p:sldId id="424" r:id="rId5"/>
    <p:sldId id="425" r:id="rId6"/>
    <p:sldId id="492" r:id="rId7"/>
    <p:sldId id="486" r:id="rId8"/>
    <p:sldId id="490" r:id="rId9"/>
    <p:sldId id="430" r:id="rId10"/>
    <p:sldId id="474" r:id="rId11"/>
    <p:sldId id="491" r:id="rId12"/>
    <p:sldId id="354" r:id="rId13"/>
    <p:sldId id="479" r:id="rId14"/>
    <p:sldId id="495" r:id="rId15"/>
    <p:sldId id="493" r:id="rId16"/>
    <p:sldId id="487" r:id="rId17"/>
    <p:sldId id="480" r:id="rId18"/>
    <p:sldId id="458" r:id="rId19"/>
    <p:sldId id="481" r:id="rId20"/>
    <p:sldId id="482" r:id="rId21"/>
    <p:sldId id="485" r:id="rId22"/>
    <p:sldId id="489" r:id="rId23"/>
    <p:sldId id="494" r:id="rId24"/>
    <p:sldId id="488" r:id="rId25"/>
    <p:sldId id="463" r:id="rId26"/>
    <p:sldId id="469" r:id="rId27"/>
    <p:sldId id="470" r:id="rId28"/>
    <p:sldId id="471" r:id="rId29"/>
    <p:sldId id="472" r:id="rId30"/>
    <p:sldId id="477" r:id="rId31"/>
    <p:sldId id="496" r:id="rId32"/>
    <p:sldId id="475" r:id="rId33"/>
    <p:sldId id="484" r:id="rId34"/>
    <p:sldId id="44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F6D"/>
    <a:srgbClr val="804000"/>
    <a:srgbClr val="A1A569"/>
    <a:srgbClr val="D8DC8A"/>
    <a:srgbClr val="CED001"/>
    <a:srgbClr val="E5D8D8"/>
    <a:srgbClr val="F2FEEF"/>
    <a:srgbClr val="ECC0C1"/>
    <a:srgbClr val="FCFF9E"/>
    <a:srgbClr val="DEF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5" autoAdjust="0"/>
    <p:restoredTop sz="91724" autoAdjust="0"/>
  </p:normalViewPr>
  <p:slideViewPr>
    <p:cSldViewPr snapToObjects="1">
      <p:cViewPr>
        <p:scale>
          <a:sx n="75" d="100"/>
          <a:sy n="75" d="100"/>
        </p:scale>
        <p:origin x="-1976" y="-512"/>
      </p:cViewPr>
      <p:guideLst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5A88-1FB1-A749-8F30-835A7026E00D}" type="datetimeFigureOut">
              <a:rPr lang="en-US" smtClean="0"/>
              <a:t>7/10/15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FBD51-C208-C044-91B5-290430541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76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628FE-F78B-D742-B9BD-E87A5E553F3D}" type="datetimeFigureOut">
              <a:rPr lang="en-US" smtClean="0"/>
              <a:t>7/10/15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D968B-2F48-0C47-A395-F79821AF6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59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9pPr>
          </a:lstStyle>
          <a:p>
            <a:pPr eaLnBrk="1" hangingPunct="1"/>
            <a:fld id="{75833E2B-CAD3-6543-A8C2-FCD4D7BE2E30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information we have available to satisfy queries:</a:t>
            </a:r>
          </a:p>
          <a:p>
            <a:pPr marL="228600" indent="-228600">
              <a:buAutoNum type="arabicParenBoth"/>
            </a:pPr>
            <a:r>
              <a:rPr lang="en-US" dirty="0" smtClean="0"/>
              <a:t>The</a:t>
            </a:r>
            <a:r>
              <a:rPr lang="en-US" baseline="0" dirty="0" smtClean="0"/>
              <a:t> YW annotations and the resulting YW model of the script including URI templates </a:t>
            </a:r>
            <a:r>
              <a:rPr lang="en-US" baseline="0" smtClean="0"/>
              <a:t>describing any expected </a:t>
            </a:r>
            <a:r>
              <a:rPr lang="en-US" baseline="0" dirty="0" smtClean="0"/>
              <a:t>outputs (left).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The files and directories actually left by a run of the script (right).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15983-6E63-4C4D-8817-F3F7EA95B8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0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information we have available to satisfy queries:</a:t>
            </a:r>
          </a:p>
          <a:p>
            <a:pPr marL="228600" indent="-228600">
              <a:buAutoNum type="arabicParenBoth"/>
            </a:pPr>
            <a:r>
              <a:rPr lang="en-US" dirty="0" smtClean="0"/>
              <a:t>The</a:t>
            </a:r>
            <a:r>
              <a:rPr lang="en-US" baseline="0" dirty="0" smtClean="0"/>
              <a:t> YW annotations and the resulting YW model of the script including URI templates </a:t>
            </a:r>
            <a:r>
              <a:rPr lang="en-US" baseline="0" smtClean="0"/>
              <a:t>describing any expected </a:t>
            </a:r>
            <a:r>
              <a:rPr lang="en-US" baseline="0" dirty="0" smtClean="0"/>
              <a:t>outputs (left).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The files and directories actually left by a run of the script (right).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15983-6E63-4C4D-8817-F3F7EA95B8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04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</a:t>
            </a:r>
            <a:r>
              <a:rPr lang="en-US" baseline="0" dirty="0" smtClean="0"/>
              <a:t> 1:  </a:t>
            </a:r>
            <a:r>
              <a:rPr lang="en-US" b="1" baseline="0" dirty="0" smtClean="0"/>
              <a:t>What samples </a:t>
            </a:r>
            <a:r>
              <a:rPr lang="en-US" baseline="0" dirty="0" smtClean="0"/>
              <a:t>did the run of the script </a:t>
            </a:r>
            <a:r>
              <a:rPr lang="en-US" b="1" baseline="0" dirty="0" smtClean="0"/>
              <a:t>collect</a:t>
            </a:r>
            <a:r>
              <a:rPr lang="en-US" baseline="0" dirty="0" smtClean="0"/>
              <a:t> </a:t>
            </a:r>
            <a:r>
              <a:rPr lang="en-US" b="1" baseline="0" dirty="0" smtClean="0"/>
              <a:t>images</a:t>
            </a:r>
            <a:r>
              <a:rPr lang="en-US" baseline="0" dirty="0" smtClean="0"/>
              <a:t> from?</a:t>
            </a:r>
          </a:p>
          <a:p>
            <a:pPr algn="l"/>
            <a:r>
              <a:rPr lang="en-US" baseline="0" dirty="0" smtClean="0"/>
              <a:t>Scientist: 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at the contents of the run/{}/q55 directories. The names of subdirectories are the names of the samples collected 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YW: Return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 of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sample_id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seen by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collect_data_set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recorded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expansions of URI template for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raw_image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15983-6E63-4C4D-8817-F3F7EA95B8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04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Query</a:t>
            </a:r>
            <a:r>
              <a:rPr lang="en-US" baseline="0" dirty="0" smtClean="0"/>
              <a:t> 2</a:t>
            </a:r>
            <a:r>
              <a:rPr lang="en-US" i="0" baseline="0" dirty="0" smtClean="0"/>
              <a:t>: 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energies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used during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images from sample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DRT322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baseline="0" dirty="0" smtClean="0"/>
          </a:p>
          <a:p>
            <a:r>
              <a:rPr lang="en-US" baseline="0" dirty="0" smtClean="0"/>
              <a:t>Scientist:  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at the contents of the run/raw/q55/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DRT322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directory. The names of subdirectories indicate the values of the energies.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YW: look for all persisted outputs of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collect_data_set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include both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sample_id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expanded URI template for the output. Extract the value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each such path for which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sample_id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equals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DRT322.</a:t>
            </a:r>
            <a:endParaRPr lang="en-US" dirty="0" smtClean="0"/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15983-6E63-4C4D-8817-F3F7EA95B8A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04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smtClean="0"/>
              <a:t>Query</a:t>
            </a:r>
            <a:r>
              <a:rPr lang="en-US" i="0" baseline="0" dirty="0" smtClean="0"/>
              <a:t> 3: 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is the raw image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 to corrected image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DRT322_11000ev_028.img </a:t>
            </a:r>
            <a:endParaRPr lang="en-US" b="1" i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Scientist:  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at the image files nested within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directory. Find the image file that contains the values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DRT322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11000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028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file access path.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YW: Extract the URI template variable names and values from the path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DRT322_11000ev_028.img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output by the port named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corrected_image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look at the paths for all files output by the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raw_image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port, and return the file whose path includes template variables with names and values matching those for DRT322_11000ev_028.img </a:t>
            </a:r>
            <a:endParaRPr lang="en-US" dirty="0" smtClean="0"/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15983-6E63-4C4D-8817-F3F7EA95B8A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04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</a:t>
            </a:r>
            <a:r>
              <a:rPr lang="en-US" baseline="0" dirty="0" smtClean="0"/>
              <a:t> 5</a:t>
            </a:r>
            <a:r>
              <a:rPr lang="en-US" i="1" baseline="0" dirty="0" smtClean="0"/>
              <a:t>: 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was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of the cassette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which the sample leading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DRT240_10000eV_010.img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taken?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YW: S</a:t>
            </a:r>
            <a:r>
              <a:rPr lang="en-US" sz="1200" dirty="0" smtClean="0">
                <a:effectLst/>
                <a:latin typeface="NimbusRomNo9L"/>
              </a:rPr>
              <a:t>earch the upstream lineage of data provided to </a:t>
            </a:r>
            <a:r>
              <a:rPr lang="en-US" sz="1200" b="1" dirty="0" err="1" smtClean="0">
                <a:effectLst/>
                <a:latin typeface="CMTT9"/>
              </a:rPr>
              <a:t>transform_images</a:t>
            </a:r>
            <a:r>
              <a:rPr lang="en-US" sz="1200" dirty="0" smtClean="0">
                <a:effectLst/>
                <a:latin typeface="NimbusRomNo9L"/>
              </a:rPr>
              <a:t>, looking for URI templates that include </a:t>
            </a:r>
            <a:r>
              <a:rPr lang="en-US" sz="1200" b="1" dirty="0" err="1" smtClean="0">
                <a:effectLst/>
                <a:latin typeface="CMTT9"/>
              </a:rPr>
              <a:t>cassette_id</a:t>
            </a:r>
            <a:r>
              <a:rPr lang="en-US" sz="1200" dirty="0" smtClean="0">
                <a:effectLst/>
                <a:latin typeface="CMTT9"/>
              </a:rPr>
              <a:t> </a:t>
            </a:r>
            <a:r>
              <a:rPr lang="en-US" sz="1200" dirty="0" smtClean="0">
                <a:effectLst/>
                <a:latin typeface="NimbusRomNo9L"/>
              </a:rPr>
              <a:t>and </a:t>
            </a:r>
            <a:r>
              <a:rPr lang="en-US" sz="1200" b="1" dirty="0" err="1" smtClean="0">
                <a:effectLst/>
                <a:latin typeface="CMTT9"/>
              </a:rPr>
              <a:t>sample_id</a:t>
            </a:r>
            <a:r>
              <a:rPr lang="en-US" sz="1200" dirty="0" smtClean="0">
                <a:effectLst/>
                <a:latin typeface="CMTT9"/>
              </a:rPr>
              <a:t> </a:t>
            </a:r>
            <a:r>
              <a:rPr lang="en-US" sz="1200" dirty="0" smtClean="0">
                <a:effectLst/>
                <a:latin typeface="NimbusRomNo9L"/>
              </a:rPr>
              <a:t>as template variables. Return the value of </a:t>
            </a:r>
            <a:r>
              <a:rPr lang="en-US" sz="1200" b="1" dirty="0" err="1" smtClean="0">
                <a:effectLst/>
                <a:latin typeface="CMTT9"/>
              </a:rPr>
              <a:t>cassette_id</a:t>
            </a:r>
            <a:r>
              <a:rPr lang="en-US" sz="1200" dirty="0" smtClean="0">
                <a:effectLst/>
                <a:latin typeface="CMTT9"/>
              </a:rPr>
              <a:t> </a:t>
            </a:r>
            <a:r>
              <a:rPr lang="en-US" sz="1200" dirty="0" smtClean="0">
                <a:effectLst/>
                <a:latin typeface="NimbusRomNo9L"/>
              </a:rPr>
              <a:t>that occurs in URI expansions where </a:t>
            </a:r>
            <a:r>
              <a:rPr lang="en-US" sz="1200" b="1" dirty="0" err="1" smtClean="0">
                <a:effectLst/>
                <a:latin typeface="CMTT9"/>
              </a:rPr>
              <a:t>sample_id</a:t>
            </a:r>
            <a:r>
              <a:rPr lang="en-US" sz="1200" dirty="0" smtClean="0">
                <a:effectLst/>
                <a:latin typeface="CMTT9"/>
              </a:rPr>
              <a:t> </a:t>
            </a:r>
            <a:r>
              <a:rPr lang="en-US" sz="1200" dirty="0" smtClean="0">
                <a:effectLst/>
                <a:latin typeface="NimbusRomNo9L"/>
              </a:rPr>
              <a:t>matches </a:t>
            </a:r>
            <a:r>
              <a:rPr lang="en-US" sz="1200" b="1" dirty="0" smtClean="0">
                <a:effectLst/>
                <a:latin typeface="CMTT9"/>
              </a:rPr>
              <a:t>DRT240</a:t>
            </a:r>
            <a:r>
              <a:rPr lang="en-US" sz="1200" dirty="0" smtClean="0">
                <a:effectLst/>
                <a:latin typeface="NimbusRomNo9L"/>
              </a:rPr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A15983-6E63-4C4D-8817-F3F7EA95B8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04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177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BE13-E242-7848-9326-8C599AEDE98A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FAA6A-1D22-9049-8CF0-99B7DD6EDA41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FF074-3278-B146-AB0B-73B4EA6F0825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24C34-7C89-8E45-9E2C-DBE1718A3B8F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76E9B-B340-784F-B587-CE188413B6D5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2A46-69AC-434E-A2AB-2A4772B50E03}" type="datetime1">
              <a:rPr lang="en-US" smtClean="0"/>
              <a:t>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67718-5985-A44C-9DCB-83EA05E35265}" type="datetime1">
              <a:rPr lang="en-US" smtClean="0"/>
              <a:t>7/10/15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E270-5A8F-604D-8F92-BC776936EF32}" type="datetime1">
              <a:rPr lang="en-US" smtClean="0"/>
              <a:t>7/10/15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C052-B454-D844-9807-E08BD8C6C394}" type="datetime1">
              <a:rPr lang="en-US" smtClean="0"/>
              <a:t>7/10/15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ADD37-9017-DA46-A950-BFBE001D2497}" type="datetime1">
              <a:rPr lang="en-US" smtClean="0"/>
              <a:t>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812A2-8730-0742-ACC1-4C8527F89AC7}" type="datetime1">
              <a:rPr lang="en-US" smtClean="0"/>
              <a:t>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915400" cy="5273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8CC83-2675-E444-94DD-92486A2A8413}" type="datetime1">
              <a:rPr lang="en-US" smtClean="0"/>
              <a:t>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 smtClean="0"/>
              <a:t>YesWorkflow Provenance @ TaPP'15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6AA27-7FAE-9940-92FD-5ADF822A2D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1.wdp"/><Relationship Id="rId5" Type="http://schemas.openxmlformats.org/officeDocument/2006/relationships/image" Target="../media/image3.jpeg"/><Relationship Id="rId6" Type="http://schemas.microsoft.com/office/2007/relationships/hdphoto" Target="../media/hdphoto2.wdp"/><Relationship Id="rId7" Type="http://schemas.openxmlformats.org/officeDocument/2006/relationships/image" Target="../media/image4.jpeg"/><Relationship Id="rId8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esworkflow.org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Relationship Id="rId3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grayscl/>
            <a:alphaModFix/>
          </a:blip>
          <a:srcRect t="31707"/>
          <a:stretch/>
        </p:blipFill>
        <p:spPr>
          <a:xfrm>
            <a:off x="0" y="3657600"/>
            <a:ext cx="9144000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0" y="304800"/>
            <a:ext cx="9165692" cy="1981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Retrospective Provenance </a:t>
            </a:r>
            <a:r>
              <a:rPr lang="en-US" dirty="0" smtClean="0">
                <a:solidFill>
                  <a:srgbClr val="FF0000"/>
                </a:solidFill>
              </a:rPr>
              <a:t>without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>
                <a:solidFill>
                  <a:schemeClr val="tx1"/>
                </a:solidFill>
              </a:rPr>
              <a:t>Runtime Provenance Recorder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1981200"/>
            <a:ext cx="9144000" cy="1371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Timothy </a:t>
            </a:r>
            <a:r>
              <a:rPr lang="en-US" dirty="0" err="1" smtClean="0">
                <a:solidFill>
                  <a:schemeClr val="tx1"/>
                </a:solidFill>
              </a:rPr>
              <a:t>McPhillips</a:t>
            </a:r>
            <a:r>
              <a:rPr lang="en-US" dirty="0" smtClean="0">
                <a:solidFill>
                  <a:schemeClr val="tx1"/>
                </a:solidFill>
              </a:rPr>
              <a:t>        Shawn </a:t>
            </a:r>
            <a:r>
              <a:rPr lang="en-US" dirty="0">
                <a:solidFill>
                  <a:schemeClr val="tx1"/>
                </a:solidFill>
              </a:rPr>
              <a:t>Bowers</a:t>
            </a:r>
          </a:p>
          <a:p>
            <a:r>
              <a:rPr lang="en-US" dirty="0">
                <a:solidFill>
                  <a:schemeClr val="tx1"/>
                </a:solidFill>
              </a:rPr>
              <a:t>Khalid </a:t>
            </a:r>
            <a:r>
              <a:rPr lang="en-US" dirty="0" err="1" smtClean="0">
                <a:solidFill>
                  <a:schemeClr val="tx1"/>
                </a:solidFill>
              </a:rPr>
              <a:t>Belhajjame</a:t>
            </a:r>
            <a:r>
              <a:rPr lang="en-US" dirty="0" smtClean="0">
                <a:solidFill>
                  <a:schemeClr val="tx1"/>
                </a:solidFill>
              </a:rPr>
              <a:t>        Bertram </a:t>
            </a:r>
            <a:r>
              <a:rPr lang="en-US" dirty="0" err="1" smtClean="0">
                <a:solidFill>
                  <a:schemeClr val="tx1"/>
                </a:solidFill>
              </a:rPr>
              <a:t>Ludäscher</a:t>
            </a:r>
            <a:r>
              <a:rPr lang="en-US" dirty="0" smtClean="0">
                <a:solidFill>
                  <a:schemeClr val="tx1"/>
                </a:solidFill>
              </a:rPr>
              <a:t>*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illinois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657600"/>
            <a:ext cx="3124200" cy="7136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4363" y="5334000"/>
            <a:ext cx="1687237" cy="890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2692" y="4495800"/>
            <a:ext cx="2238908" cy="750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960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914400"/>
          </a:xfrm>
        </p:spPr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HPCBio</a:t>
            </a:r>
            <a:r>
              <a:rPr lang="en-US" dirty="0" smtClean="0"/>
              <a:t> Workflows @ Illinois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6044624"/>
            <a:ext cx="2209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 National </a:t>
            </a:r>
            <a:r>
              <a:rPr lang="en-US" sz="1600" i="1" dirty="0" err="1"/>
              <a:t>Petascale</a:t>
            </a:r>
            <a:r>
              <a:rPr lang="en-US" sz="1600" i="1" dirty="0"/>
              <a:t> Computing </a:t>
            </a:r>
            <a:r>
              <a:rPr lang="en-US" sz="1600" i="1" dirty="0" smtClean="0"/>
              <a:t>Facility</a:t>
            </a:r>
            <a:endParaRPr lang="en-US" sz="1600" i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614" y="3200400"/>
            <a:ext cx="1976985" cy="29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illino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387"/>
            <a:ext cx="2667000" cy="60921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8" name="Picture 17" descr="bluewat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143000"/>
            <a:ext cx="1826187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86" y="1290393"/>
            <a:ext cx="6328814" cy="328160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88393" y="1002268"/>
            <a:ext cx="6060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Broad Institute:  Recommended workflow </a:t>
            </a:r>
            <a:r>
              <a:rPr lang="en-US" b="1" dirty="0"/>
              <a:t>for variant </a:t>
            </a:r>
            <a:r>
              <a:rPr lang="en-US" b="1" dirty="0" smtClean="0"/>
              <a:t>analysis</a:t>
            </a:r>
            <a:endParaRPr lang="en-US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536" y="5237805"/>
            <a:ext cx="1857864" cy="12391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714" y="5242560"/>
            <a:ext cx="1763486" cy="1234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tangle 24"/>
          <p:cNvSpPr/>
          <p:nvPr/>
        </p:nvSpPr>
        <p:spPr>
          <a:xfrm>
            <a:off x="1143000" y="5248870"/>
            <a:ext cx="213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nl-NL" i="1" dirty="0" err="1" smtClean="0"/>
              <a:t>Liudmila</a:t>
            </a:r>
            <a:r>
              <a:rPr lang="nl-NL" i="1" dirty="0" smtClean="0"/>
              <a:t> </a:t>
            </a:r>
            <a:r>
              <a:rPr lang="nl-NL" i="1" dirty="0" err="1" smtClean="0"/>
              <a:t>Mainzer</a:t>
            </a:r>
            <a:r>
              <a:rPr lang="nl-NL" i="1" dirty="0" smtClean="0"/>
              <a:t>, Victor Jongeneel</a:t>
            </a:r>
          </a:p>
          <a:p>
            <a:pPr algn="r"/>
            <a:r>
              <a:rPr lang="nl-NL" i="1" dirty="0" smtClean="0"/>
              <a:t>HPC B</a:t>
            </a:r>
            <a:r>
              <a:rPr lang="en-US" i="1" dirty="0" err="1" smtClean="0"/>
              <a:t>i</a:t>
            </a:r>
            <a:r>
              <a:rPr lang="nl-NL" i="1" dirty="0" smtClean="0"/>
              <a:t>o @ </a:t>
            </a:r>
            <a:r>
              <a:rPr lang="nl-NL" i="1" dirty="0" err="1" smtClean="0"/>
              <a:t>Illinois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473764" y="4495800"/>
            <a:ext cx="560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Quickly, say:  </a:t>
            </a:r>
            <a:r>
              <a:rPr lang="en-US" sz="3600" b="1" i="1" dirty="0" smtClean="0">
                <a:solidFill>
                  <a:srgbClr val="FF0000"/>
                </a:solidFill>
                <a:latin typeface="Consolas"/>
                <a:cs typeface="Consolas"/>
              </a:rPr>
              <a:t>#!/bin/bash</a:t>
            </a:r>
            <a:endParaRPr lang="en-US" sz="3600" b="1" i="1" dirty="0">
              <a:solidFill>
                <a:srgbClr val="FF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022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76200"/>
            <a:ext cx="8915400" cy="990600"/>
          </a:xfrm>
        </p:spPr>
        <p:txBody>
          <a:bodyPr/>
          <a:lstStyle/>
          <a:p>
            <a:pPr algn="l"/>
            <a:r>
              <a:rPr lang="en-US" dirty="0" smtClean="0"/>
              <a:t>It’s time to shift </a:t>
            </a:r>
            <a:r>
              <a:rPr lang="en-US" dirty="0"/>
              <a:t>c</a:t>
            </a:r>
            <a:r>
              <a:rPr lang="en-US" dirty="0" smtClean="0"/>
              <a:t>ontrol 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33" y="50800"/>
            <a:ext cx="1954747" cy="12999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036" y="1092200"/>
            <a:ext cx="1710764" cy="11348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200" y="4324350"/>
            <a:ext cx="2277393" cy="2000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28600" y="1447800"/>
            <a:ext cx="7509622" cy="50450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… back from being </a:t>
            </a:r>
            <a:r>
              <a:rPr lang="en-US" b="1" dirty="0" smtClean="0"/>
              <a:t>consumers</a:t>
            </a:r>
            <a:r>
              <a:rPr lang="en-US" dirty="0" smtClean="0"/>
              <a:t> of someone else’s (= our) tools .. </a:t>
            </a:r>
          </a:p>
          <a:p>
            <a:pPr lvl="1"/>
            <a:r>
              <a:rPr lang="en-US" i="1" dirty="0" smtClean="0"/>
              <a:t>“Just click here!”</a:t>
            </a:r>
          </a:p>
          <a:p>
            <a:r>
              <a:rPr lang="en-US" dirty="0" smtClean="0"/>
              <a:t>... to </a:t>
            </a:r>
            <a:r>
              <a:rPr lang="en-US" b="1" dirty="0" smtClean="0"/>
              <a:t>tool</a:t>
            </a:r>
            <a:r>
              <a:rPr lang="en-US" dirty="0" smtClean="0"/>
              <a:t> </a:t>
            </a:r>
            <a:r>
              <a:rPr lang="en-US" b="1" dirty="0" smtClean="0"/>
              <a:t>makers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Scientists who author workflows as scripts!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Go where the wild things (</a:t>
            </a:r>
            <a:r>
              <a:rPr lang="en-US" b="1" i="1" dirty="0" smtClean="0"/>
              <a:t>users!</a:t>
            </a:r>
            <a:r>
              <a:rPr lang="en-US" b="1" dirty="0" smtClean="0"/>
              <a:t>) are</a:t>
            </a:r>
            <a:r>
              <a:rPr lang="en-US" b="1" dirty="0"/>
              <a:t> </a:t>
            </a:r>
            <a:r>
              <a:rPr lang="en-US" b="1" dirty="0" smtClean="0"/>
              <a:t>…  </a:t>
            </a:r>
            <a:endParaRPr lang="en-US" dirty="0" smtClean="0"/>
          </a:p>
          <a:p>
            <a:pPr lvl="1"/>
            <a:r>
              <a:rPr lang="en-US" dirty="0" smtClean="0"/>
              <a:t>Yes, develop for “end users” …  </a:t>
            </a:r>
          </a:p>
          <a:p>
            <a:pPr lvl="1"/>
            <a:r>
              <a:rPr lang="en-US" dirty="0" smtClean="0"/>
              <a:t>… but don’t forget the </a:t>
            </a:r>
            <a:r>
              <a:rPr lang="en-US" b="1" dirty="0" smtClean="0"/>
              <a:t>tool</a:t>
            </a:r>
            <a:r>
              <a:rPr lang="en-US" dirty="0" smtClean="0"/>
              <a:t> </a:t>
            </a:r>
            <a:r>
              <a:rPr lang="en-US" b="1" dirty="0" smtClean="0"/>
              <a:t>makers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smtClean="0"/>
              <a:t>Can we do this </a:t>
            </a:r>
            <a:r>
              <a:rPr lang="en-US" b="1" dirty="0" smtClean="0"/>
              <a:t>together</a:t>
            </a:r>
            <a:r>
              <a:rPr lang="en-US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6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ffyGo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100" y="990600"/>
            <a:ext cx="8336957" cy="270524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4" name="Group 3"/>
          <p:cNvGrpSpPr/>
          <p:nvPr/>
        </p:nvGrpSpPr>
        <p:grpSpPr>
          <a:xfrm>
            <a:off x="5638800" y="1600200"/>
            <a:ext cx="3207327" cy="5052060"/>
            <a:chOff x="5638800" y="1600200"/>
            <a:chExt cx="3207327" cy="5052060"/>
          </a:xfrm>
        </p:grpSpPr>
        <p:pic>
          <p:nvPicPr>
            <p:cNvPr id="9" name="Picture 8" descr="SKOPE_combined-crop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38800" y="3124200"/>
              <a:ext cx="3207327" cy="35280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Curved Down Arrow 6"/>
            <p:cNvSpPr/>
            <p:nvPr/>
          </p:nvSpPr>
          <p:spPr>
            <a:xfrm rot="1816930">
              <a:off x="6140450" y="2395272"/>
              <a:ext cx="1587500" cy="914400"/>
            </a:xfrm>
            <a:prstGeom prst="curvedDown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315200" y="1600200"/>
              <a:ext cx="75513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 smtClean="0">
                  <a:solidFill>
                    <a:srgbClr val="FF0000"/>
                  </a:solidFill>
                </a:rPr>
                <a:t>?</a:t>
              </a:r>
              <a:endParaRPr lang="en-US" sz="9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YesWorkflow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1" dirty="0" smtClean="0"/>
              <a:t>Yes</a:t>
            </a:r>
            <a:r>
              <a:rPr lang="en-US" b="0" i="1" dirty="0"/>
              <a:t>, scripts are workflows, too</a:t>
            </a:r>
            <a:r>
              <a:rPr lang="en-US" b="0" i="1" dirty="0" smtClean="0"/>
              <a:t>!</a:t>
            </a:r>
            <a:endParaRPr lang="en-US" b="0" i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3695844"/>
            <a:ext cx="8915400" cy="2797031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Script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i="1" dirty="0" err="1" smtClean="0"/>
              <a:t>vs</a:t>
            </a:r>
            <a:r>
              <a:rPr lang="en-US" dirty="0" smtClean="0"/>
              <a:t> Workflows/</a:t>
            </a:r>
            <a:r>
              <a:rPr lang="en-US" b="1" dirty="0" smtClean="0">
                <a:solidFill>
                  <a:srgbClr val="FF0000"/>
                </a:solidFill>
              </a:rPr>
              <a:t>ASAP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lang="en-US" dirty="0" smtClean="0">
                <a:latin typeface="Consolas"/>
                <a:cs typeface="Consolas"/>
              </a:rPr>
              <a:t>utomation:  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*****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onsolas"/>
                <a:cs typeface="Consolas"/>
              </a:rPr>
              <a:t>S</a:t>
            </a:r>
            <a:r>
              <a:rPr lang="en-US" dirty="0" smtClean="0">
                <a:latin typeface="Consolas"/>
                <a:cs typeface="Consolas"/>
              </a:rPr>
              <a:t>caling</a:t>
            </a:r>
            <a:r>
              <a:rPr lang="en-US" dirty="0">
                <a:latin typeface="Consolas"/>
                <a:cs typeface="Consolas"/>
              </a:rPr>
              <a:t>:     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*</a:t>
            </a:r>
            <a:r>
              <a:rPr lang="en-US" dirty="0" smtClean="0">
                <a:solidFill>
                  <a:srgbClr val="FF0000"/>
                </a:solidFill>
                <a:latin typeface="Consolas"/>
                <a:cs typeface="Consolas"/>
              </a:rPr>
              <a:t>*</a:t>
            </a:r>
            <a:endParaRPr lang="en-US" dirty="0">
              <a:solidFill>
                <a:srgbClr val="FF0000"/>
              </a:solidFill>
              <a:latin typeface="Consolas"/>
              <a:cs typeface="Consolas"/>
            </a:endParaRP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onsolas"/>
                <a:cs typeface="Consolas"/>
              </a:rPr>
              <a:t>A</a:t>
            </a:r>
            <a:r>
              <a:rPr lang="en-US" dirty="0" smtClean="0">
                <a:latin typeface="Consolas"/>
                <a:cs typeface="Consolas"/>
              </a:rPr>
              <a:t>bstraction</a:t>
            </a:r>
            <a:r>
              <a:rPr lang="en-US" dirty="0">
                <a:latin typeface="Consolas"/>
                <a:cs typeface="Consolas"/>
              </a:rPr>
              <a:t>: 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*</a:t>
            </a:r>
            <a:r>
              <a:rPr lang="en-US" dirty="0">
                <a:latin typeface="Consolas"/>
                <a:cs typeface="Consolas"/>
              </a:rPr>
              <a:t> 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  <a:latin typeface="Consolas"/>
                <a:cs typeface="Consolas"/>
              </a:rPr>
              <a:t>P</a:t>
            </a:r>
            <a:r>
              <a:rPr lang="en-US" dirty="0" smtClean="0">
                <a:latin typeface="Consolas"/>
                <a:cs typeface="Consolas"/>
              </a:rPr>
              <a:t>rovenance</a:t>
            </a:r>
            <a:r>
              <a:rPr lang="en-US" dirty="0">
                <a:latin typeface="Consolas"/>
                <a:cs typeface="Consolas"/>
              </a:rPr>
              <a:t>:  </a:t>
            </a:r>
            <a:r>
              <a:rPr lang="en-US" dirty="0">
                <a:solidFill>
                  <a:srgbClr val="FF0000"/>
                </a:solidFill>
                <a:latin typeface="Consolas"/>
                <a:cs typeface="Consolas"/>
              </a:rPr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74019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Enter: </a:t>
            </a:r>
            <a:r>
              <a:rPr lang="en-US" dirty="0" err="1" smtClean="0"/>
              <a:t>YesWorkflow</a:t>
            </a:r>
            <a:r>
              <a:rPr lang="en-US" dirty="0" smtClean="0"/>
              <a:t>! </a:t>
            </a:r>
            <a:r>
              <a:rPr lang="en-US" b="0" dirty="0"/>
              <a:t>(</a:t>
            </a:r>
            <a:r>
              <a:rPr lang="pl-PL" dirty="0" smtClean="0">
                <a:hlinkClick r:id="rId2"/>
              </a:rPr>
              <a:t>yesworkflow.org</a:t>
            </a:r>
            <a:r>
              <a:rPr lang="pl-PL" b="0" dirty="0" smtClean="0"/>
              <a:t>)</a:t>
            </a:r>
            <a:endParaRPr lang="en-US" b="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273675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YesWorkflow</a:t>
            </a:r>
            <a:r>
              <a:rPr lang="en-US" sz="2800" b="1" dirty="0" smtClean="0"/>
              <a:t> (YW)</a:t>
            </a:r>
          </a:p>
          <a:p>
            <a:pPr lvl="1"/>
            <a:r>
              <a:rPr lang="en-US" sz="2400" dirty="0" smtClean="0"/>
              <a:t>Grass-roots effort  </a:t>
            </a:r>
          </a:p>
          <a:p>
            <a:pPr lvl="1"/>
            <a:r>
              <a:rPr lang="en-US" sz="2400" dirty="0" smtClean="0"/>
              <a:t>… meeting the </a:t>
            </a:r>
            <a:r>
              <a:rPr lang="en-US" sz="2400" dirty="0"/>
              <a:t>scientists/users </a:t>
            </a:r>
            <a:r>
              <a:rPr lang="en-US" sz="2400" b="1" dirty="0"/>
              <a:t>where they </a:t>
            </a:r>
            <a:r>
              <a:rPr lang="en-US" sz="2400" b="1" dirty="0" smtClean="0"/>
              <a:t>R!</a:t>
            </a:r>
            <a:endParaRPr lang="en-US" sz="2400" b="1" dirty="0"/>
          </a:p>
          <a:p>
            <a:pPr lvl="2"/>
            <a:r>
              <a:rPr lang="en-US" sz="2000" dirty="0"/>
              <a:t>R, </a:t>
            </a:r>
            <a:r>
              <a:rPr lang="en-US" sz="2000" dirty="0" err="1"/>
              <a:t>Matlab</a:t>
            </a:r>
            <a:r>
              <a:rPr lang="en-US" sz="2000" dirty="0"/>
              <a:t>, (</a:t>
            </a:r>
            <a:r>
              <a:rPr lang="en-US" sz="2000" dirty="0" err="1"/>
              <a:t>i</a:t>
            </a:r>
            <a:r>
              <a:rPr lang="en-US" sz="2000" dirty="0"/>
              <a:t>)Python, </a:t>
            </a:r>
            <a:r>
              <a:rPr lang="en-US" sz="2000" dirty="0" err="1"/>
              <a:t>Jupyter</a:t>
            </a:r>
            <a:r>
              <a:rPr lang="en-US" sz="2000" dirty="0"/>
              <a:t>, </a:t>
            </a:r>
            <a:r>
              <a:rPr lang="en-US" sz="2000" dirty="0" smtClean="0"/>
              <a:t>…</a:t>
            </a:r>
          </a:p>
          <a:p>
            <a:pPr lvl="1"/>
            <a:r>
              <a:rPr lang="en-US" sz="2400" dirty="0" smtClean="0"/>
              <a:t>Scripts + </a:t>
            </a:r>
            <a:r>
              <a:rPr lang="en-US" sz="2400" b="1" dirty="0" smtClean="0"/>
              <a:t>simple</a:t>
            </a:r>
            <a:r>
              <a:rPr lang="en-US" sz="2400" dirty="0" smtClean="0"/>
              <a:t> user annotations</a:t>
            </a:r>
          </a:p>
          <a:p>
            <a:r>
              <a:rPr lang="en-US" sz="2800" dirty="0" smtClean="0"/>
              <a:t>=&gt; </a:t>
            </a:r>
            <a:r>
              <a:rPr lang="en-US" sz="2800" b="1" dirty="0" smtClean="0"/>
              <a:t>Reveal the workflow model/abstraction </a:t>
            </a:r>
          </a:p>
          <a:p>
            <a:pPr marL="457200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… that </a:t>
            </a:r>
            <a:r>
              <a:rPr lang="en-US" sz="2400" dirty="0"/>
              <a:t>underlies the (script) </a:t>
            </a:r>
            <a:r>
              <a:rPr lang="en-US" sz="2400" i="1" dirty="0"/>
              <a:t>implementation</a:t>
            </a:r>
          </a:p>
          <a:p>
            <a:endParaRPr lang="en-US" sz="2800" dirty="0" smtClean="0"/>
          </a:p>
          <a:p>
            <a:r>
              <a:rPr lang="en-US" sz="2800" dirty="0" smtClean="0"/>
              <a:t>=&gt; YW </a:t>
            </a:r>
            <a:r>
              <a:rPr lang="en-US" sz="2800" dirty="0"/>
              <a:t>c</a:t>
            </a:r>
            <a:r>
              <a:rPr lang="en-US" sz="2800" dirty="0" smtClean="0"/>
              <a:t>an give us more of </a:t>
            </a:r>
            <a:r>
              <a:rPr lang="en-US" sz="2800" b="1" dirty="0" smtClean="0"/>
              <a:t>ASAP</a:t>
            </a:r>
            <a:r>
              <a:rPr lang="en-US" sz="2800" dirty="0" smtClean="0"/>
              <a:t>!</a:t>
            </a:r>
          </a:p>
          <a:p>
            <a:pPr lvl="1"/>
            <a:r>
              <a:rPr lang="en-US" sz="2400" dirty="0" smtClean="0"/>
              <a:t>First </a:t>
            </a:r>
            <a:r>
              <a:rPr lang="en-US" sz="2400" b="1" dirty="0" smtClean="0"/>
              <a:t>YW: </a:t>
            </a:r>
            <a:r>
              <a:rPr lang="en-US" sz="2400" dirty="0" smtClean="0"/>
              <a:t> AS</a:t>
            </a:r>
            <a:r>
              <a:rPr lang="en-US" sz="2400" b="1" dirty="0" smtClean="0">
                <a:solidFill>
                  <a:srgbClr val="FF0000"/>
                </a:solidFill>
              </a:rPr>
              <a:t>A</a:t>
            </a:r>
            <a:r>
              <a:rPr lang="en-US" sz="2400" dirty="0" smtClean="0"/>
              <a:t>P (</a:t>
            </a:r>
            <a:r>
              <a:rPr lang="en-US" sz="2400" b="1" dirty="0" smtClean="0"/>
              <a:t>A</a:t>
            </a:r>
            <a:r>
              <a:rPr lang="en-US" sz="2400" dirty="0" smtClean="0"/>
              <a:t>bstraction)...</a:t>
            </a:r>
          </a:p>
          <a:p>
            <a:pPr lvl="1"/>
            <a:r>
              <a:rPr lang="en-US" sz="2400" dirty="0" smtClean="0"/>
              <a:t>Then </a:t>
            </a:r>
            <a:r>
              <a:rPr lang="en-US" sz="2400" b="1" dirty="0" smtClean="0"/>
              <a:t>YW-recon</a:t>
            </a:r>
            <a:r>
              <a:rPr lang="en-US" sz="2400" dirty="0" smtClean="0"/>
              <a:t>: ASA</a:t>
            </a:r>
            <a:r>
              <a:rPr lang="en-US" sz="2400" b="1" dirty="0" smtClean="0">
                <a:solidFill>
                  <a:srgbClr val="FF0000"/>
                </a:solidFill>
              </a:rPr>
              <a:t>P </a:t>
            </a:r>
            <a:r>
              <a:rPr lang="en-US" sz="2400" dirty="0" smtClean="0"/>
              <a:t>(reconstructing </a:t>
            </a:r>
            <a:r>
              <a:rPr lang="en-US" sz="2400" b="1" dirty="0" smtClean="0"/>
              <a:t>runtime</a:t>
            </a:r>
            <a:r>
              <a:rPr lang="en-US" sz="2400" dirty="0" smtClean="0"/>
              <a:t> </a:t>
            </a:r>
            <a:r>
              <a:rPr lang="en-US" sz="2400" b="1" dirty="0" smtClean="0"/>
              <a:t>P</a:t>
            </a:r>
            <a:r>
              <a:rPr lang="en-US" sz="2400" dirty="0" smtClean="0"/>
              <a:t>rovenance)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8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YesWorkflow.org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 descr="ywor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6800"/>
            <a:ext cx="7620000" cy="5450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844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Work, 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… to bring workflow/provenance benefits to scripts: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Runtime </a:t>
            </a:r>
            <a:r>
              <a:rPr lang="en-US" b="1" dirty="0">
                <a:solidFill>
                  <a:srgbClr val="FF0000"/>
                </a:solidFill>
              </a:rPr>
              <a:t>Provenance Recorders</a:t>
            </a:r>
            <a:r>
              <a:rPr lang="en-US" b="1" dirty="0"/>
              <a:t>: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(R, Python, ..) </a:t>
            </a:r>
            <a:r>
              <a:rPr lang="en-US" b="1" dirty="0"/>
              <a:t>libraries</a:t>
            </a:r>
            <a:r>
              <a:rPr lang="en-US" dirty="0"/>
              <a:t> and/or </a:t>
            </a:r>
            <a:r>
              <a:rPr lang="en-US" b="1" dirty="0"/>
              <a:t>code instrumentation </a:t>
            </a:r>
            <a:r>
              <a:rPr lang="en-US" dirty="0"/>
              <a:t>to capture </a:t>
            </a:r>
            <a:r>
              <a:rPr lang="en-US" b="1" dirty="0"/>
              <a:t>runtime </a:t>
            </a:r>
            <a:r>
              <a:rPr lang="en-US" b="1" dirty="0" smtClean="0"/>
              <a:t>observables</a:t>
            </a:r>
          </a:p>
          <a:p>
            <a:pPr lvl="2"/>
            <a:r>
              <a:rPr lang="en-US" dirty="0" smtClean="0"/>
              <a:t>file </a:t>
            </a:r>
            <a:r>
              <a:rPr lang="en-US" dirty="0"/>
              <a:t>read/write, function calls, program variables &amp; state, </a:t>
            </a:r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b="1" dirty="0" err="1" smtClean="0"/>
              <a:t>noWorkflow</a:t>
            </a:r>
            <a:r>
              <a:rPr lang="en-US" dirty="0" smtClean="0"/>
              <a:t> </a:t>
            </a:r>
            <a:r>
              <a:rPr lang="en-US" dirty="0"/>
              <a:t>system </a:t>
            </a:r>
            <a:endParaRPr lang="en-US" dirty="0" smtClean="0"/>
          </a:p>
          <a:p>
            <a:pPr lvl="2"/>
            <a:r>
              <a:rPr lang="en-US" dirty="0" smtClean="0"/>
              <a:t>[</a:t>
            </a:r>
            <a:r>
              <a:rPr lang="en-US" dirty="0"/>
              <a:t>Murta-Braganholo-Chirigati-Koop-Freire-IPAW14] </a:t>
            </a:r>
          </a:p>
          <a:p>
            <a:pPr lvl="2"/>
            <a:r>
              <a:rPr lang="en-US" dirty="0" smtClean="0"/>
              <a:t>exploit </a:t>
            </a:r>
            <a:r>
              <a:rPr lang="en-US" dirty="0"/>
              <a:t>Python profiling library to capture runtime provenance</a:t>
            </a:r>
          </a:p>
          <a:p>
            <a:pPr marL="457200" lvl="1" indent="0">
              <a:buNone/>
            </a:pPr>
            <a:r>
              <a:rPr lang="en-US" dirty="0"/>
              <a:t>=&gt; helps with "S" and "P" 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OS-level capture of </a:t>
            </a:r>
            <a:r>
              <a:rPr lang="en-US" b="1" dirty="0" smtClean="0">
                <a:solidFill>
                  <a:srgbClr val="FF0000"/>
                </a:solidFill>
              </a:rPr>
              <a:t>(system) provenance</a:t>
            </a:r>
          </a:p>
          <a:p>
            <a:pPr lvl="1"/>
            <a:r>
              <a:rPr lang="en-US" dirty="0" smtClean="0"/>
              <a:t>Some talks at </a:t>
            </a:r>
            <a:r>
              <a:rPr lang="en-US" dirty="0" err="1" smtClean="0"/>
              <a:t>TaPP</a:t>
            </a:r>
            <a:r>
              <a:rPr lang="en-US" dirty="0" smtClean="0"/>
              <a:t> !?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4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YW</a:t>
            </a:r>
            <a:r>
              <a:rPr lang="en-US" b="0" dirty="0" smtClean="0"/>
              <a:t> (</a:t>
            </a:r>
            <a:r>
              <a:rPr lang="en-US" i="1" dirty="0" smtClean="0"/>
              <a:t>prospective</a:t>
            </a:r>
            <a:r>
              <a:rPr lang="en-US" b="0" dirty="0" smtClean="0"/>
              <a:t>) and </a:t>
            </a:r>
            <a:br>
              <a:rPr lang="en-US" b="0" dirty="0" smtClean="0"/>
            </a:br>
            <a:r>
              <a:rPr lang="en-US" dirty="0" smtClean="0"/>
              <a:t>YW-Recon </a:t>
            </a:r>
            <a:r>
              <a:rPr lang="en-US" b="0" dirty="0" smtClean="0"/>
              <a:t>(</a:t>
            </a:r>
            <a:r>
              <a:rPr lang="en-US" i="1" dirty="0" smtClean="0"/>
              <a:t>retrospective</a:t>
            </a:r>
            <a:r>
              <a:rPr lang="en-US" b="0" dirty="0" smtClean="0"/>
              <a:t>) Provenance</a:t>
            </a:r>
            <a:endParaRPr lang="en-US" b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431925"/>
            <a:ext cx="8915400" cy="5273675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1. YW: Annotate Script =&gt; YW Model</a:t>
            </a:r>
          </a:p>
          <a:p>
            <a:pPr marL="914400" lvl="1" indent="-514350"/>
            <a:r>
              <a:rPr lang="en-US" sz="2400" dirty="0" smtClean="0"/>
              <a:t>Annotate </a:t>
            </a:r>
            <a:r>
              <a:rPr lang="en-US" sz="2400" b="1" dirty="0" smtClean="0"/>
              <a:t>@BEGIN..@END, @IN, @OUT</a:t>
            </a:r>
          </a:p>
          <a:p>
            <a:pPr marL="914400" lvl="1" indent="-514350"/>
            <a:r>
              <a:rPr lang="en-US" sz="2400" dirty="0" smtClean="0"/>
              <a:t>Visualize, share, be happy </a:t>
            </a:r>
            <a:r>
              <a:rPr lang="en-US" sz="2400" dirty="0" smtClean="0">
                <a:sym typeface="Wingdings"/>
              </a:rPr>
              <a:t> </a:t>
            </a:r>
            <a:endParaRPr lang="en-US" sz="2400" dirty="0" smtClean="0"/>
          </a:p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2. Run script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Files are read and written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Folder- &amp; Filenames have metadata</a:t>
            </a:r>
          </a:p>
          <a:p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</a:rPr>
              <a:t>3. YW-Recon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Use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@URI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tags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that link YW Model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  <a:sym typeface="Wingdings"/>
              </a:rPr>
              <a:t> </a:t>
            </a:r>
            <a:r>
              <a:rPr lang="en-US" sz="2400" b="1" dirty="0" smtClean="0">
                <a:solidFill>
                  <a:schemeClr val="bg1">
                    <a:lumMod val="75000"/>
                  </a:schemeClr>
                </a:solidFill>
              </a:rPr>
              <a:t>Persisted Data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Run URI-template queries </a:t>
            </a:r>
          </a:p>
          <a:p>
            <a:pPr lvl="2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cf. “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ls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-R”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RegEx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matching</a:t>
            </a:r>
          </a:p>
          <a:p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</a:rPr>
              <a:t>4. YW-Query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Answer the user’s provenance queries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0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YW annotations</a:t>
            </a:r>
            <a:r>
              <a:rPr lang="en-US" b="0" dirty="0" smtClean="0"/>
              <a:t>: Model your Workflow!</a:t>
            </a:r>
            <a:endParaRPr lang="en-US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YW-re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276"/>
            <a:ext cx="9144000" cy="52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28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uri-templa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23439"/>
            <a:ext cx="6781800" cy="2000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YesWorkflow</a:t>
            </a:r>
            <a:r>
              <a:rPr lang="en-US" sz="3600" dirty="0" smtClean="0"/>
              <a:t>: Prospective</a:t>
            </a:r>
            <a:r>
              <a:rPr lang="en-US" sz="3600" b="0" dirty="0" smtClean="0"/>
              <a:t> </a:t>
            </a:r>
            <a:r>
              <a:rPr lang="en-US" sz="3600" b="0" dirty="0" smtClean="0">
                <a:solidFill>
                  <a:schemeClr val="bg1">
                    <a:lumMod val="65000"/>
                  </a:schemeClr>
                </a:solidFill>
              </a:rPr>
              <a:t>&amp; Retrospective </a:t>
            </a:r>
            <a:r>
              <a:rPr lang="en-US" sz="3600" b="0" dirty="0" smtClean="0"/>
              <a:t>Provenance … (almost) for free! </a:t>
            </a:r>
            <a:endParaRPr lang="en-US" sz="3600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98837"/>
            <a:ext cx="3276600" cy="3001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YW annotations in the script (R, Python, </a:t>
            </a:r>
            <a:r>
              <a:rPr lang="en-US" dirty="0" err="1" smtClean="0"/>
              <a:t>Matlab</a:t>
            </a:r>
            <a:r>
              <a:rPr lang="en-US" dirty="0" smtClean="0"/>
              <a:t>) are used to </a:t>
            </a:r>
            <a:r>
              <a:rPr lang="en-US" b="1" dirty="0" smtClean="0"/>
              <a:t>recreate the workflow view </a:t>
            </a:r>
            <a:r>
              <a:rPr lang="en-US" dirty="0" smtClean="0"/>
              <a:t>from the script …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 descr="combined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842887"/>
            <a:ext cx="4965700" cy="3882275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 rot="1816930">
            <a:off x="6140450" y="2395272"/>
            <a:ext cx="1587500" cy="914400"/>
          </a:xfrm>
          <a:prstGeom prst="curved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15200" y="1600200"/>
            <a:ext cx="15323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FF0000"/>
                </a:solidFill>
              </a:rPr>
              <a:t>YW!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0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Voila! The Workflow revealed!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combined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0" y="940724"/>
            <a:ext cx="7349460" cy="5745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259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/ Exec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9067800" cy="52736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Scientific Workflows: ASAP!</a:t>
            </a:r>
          </a:p>
          <a:p>
            <a:r>
              <a:rPr lang="en-US" b="1" dirty="0" smtClean="0"/>
              <a:t>Scripts are Scientific Workflows, too!</a:t>
            </a:r>
          </a:p>
          <a:p>
            <a:pPr lvl="1"/>
            <a:r>
              <a:rPr lang="en-US" dirty="0" smtClean="0"/>
              <a:t>.. </a:t>
            </a:r>
            <a:r>
              <a:rPr lang="en-US" dirty="0"/>
              <a:t>s</a:t>
            </a:r>
            <a:r>
              <a:rPr lang="en-US" dirty="0" smtClean="0"/>
              <a:t>o how </a:t>
            </a:r>
            <a:r>
              <a:rPr lang="en-US" dirty="0" smtClean="0"/>
              <a:t>can we help workflow script authors?</a:t>
            </a:r>
          </a:p>
          <a:p>
            <a:r>
              <a:rPr lang="en-US" b="1" dirty="0" err="1" smtClean="0"/>
              <a:t>YesWorkflow</a:t>
            </a:r>
            <a:r>
              <a:rPr lang="en-US" b="1" dirty="0"/>
              <a:t> </a:t>
            </a:r>
            <a:r>
              <a:rPr lang="en-US" b="1" dirty="0" smtClean="0"/>
              <a:t>(YW)</a:t>
            </a:r>
            <a:endParaRPr lang="en-US" b="1" dirty="0" smtClean="0"/>
          </a:p>
          <a:p>
            <a:pPr lvl="1"/>
            <a:r>
              <a:rPr lang="en-US" b="1" dirty="0" smtClean="0"/>
              <a:t>Prospective</a:t>
            </a:r>
            <a:r>
              <a:rPr lang="en-US" dirty="0" smtClean="0"/>
              <a:t> </a:t>
            </a:r>
            <a:r>
              <a:rPr lang="en-US" dirty="0" smtClean="0"/>
              <a:t>provenance through YW-annotations: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cript + annotations @begin, @end, @in, @out =&gt; workflow model</a:t>
            </a:r>
            <a:endParaRPr lang="en-US" dirty="0" smtClean="0"/>
          </a:p>
          <a:p>
            <a:r>
              <a:rPr lang="en-US" b="1" dirty="0" smtClean="0"/>
              <a:t>YW-Recon: Retrospective</a:t>
            </a:r>
            <a:r>
              <a:rPr lang="en-US" dirty="0" smtClean="0"/>
              <a:t> provenance </a:t>
            </a:r>
            <a:r>
              <a:rPr lang="en-US" b="1" dirty="0" smtClean="0">
                <a:solidFill>
                  <a:srgbClr val="FF0000"/>
                </a:solidFill>
              </a:rPr>
              <a:t>without</a:t>
            </a:r>
            <a:r>
              <a:rPr lang="en-US" dirty="0" smtClean="0"/>
              <a:t> a provenance recorder:  </a:t>
            </a:r>
            <a:endParaRPr lang="en-US" dirty="0" smtClean="0"/>
          </a:p>
          <a:p>
            <a:pPr lvl="1"/>
            <a:r>
              <a:rPr lang="en-US" dirty="0" smtClean="0"/>
              <a:t>.. add @URI template-</a:t>
            </a:r>
            <a:r>
              <a:rPr lang="en-US" dirty="0" smtClean="0"/>
              <a:t>annotations</a:t>
            </a:r>
          </a:p>
          <a:p>
            <a:pPr marL="457200" lvl="1" indent="0">
              <a:buNone/>
            </a:pPr>
            <a:r>
              <a:rPr lang="en-US" dirty="0" smtClean="0"/>
              <a:t>=</a:t>
            </a:r>
            <a:r>
              <a:rPr lang="en-US" dirty="0" smtClean="0"/>
              <a:t>&gt; </a:t>
            </a:r>
            <a:r>
              <a:rPr lang="en-US" dirty="0" smtClean="0"/>
              <a:t>linking </a:t>
            </a:r>
            <a:r>
              <a:rPr lang="en-US" dirty="0" smtClean="0"/>
              <a:t>script persisted (meta-)data with workflow model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... =&gt; YW Retrospective Provenance Queries</a:t>
            </a:r>
          </a:p>
          <a:p>
            <a:pPr lvl="1"/>
            <a:r>
              <a:rPr lang="en-US" dirty="0" smtClean="0"/>
              <a:t>.. u</a:t>
            </a:r>
            <a:r>
              <a:rPr lang="en-US" dirty="0" smtClean="0"/>
              <a:t>sing YW workflow model to query YW-reconstructed runtime provenance! 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65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imple_proce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685800"/>
            <a:ext cx="9144000" cy="196284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Get 3 views for the price of 1!</a:t>
            </a:r>
            <a:endParaRPr lang="en-US" b="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 descr="simple_dat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19400"/>
            <a:ext cx="9144000" cy="1413164"/>
          </a:xfrm>
          <a:prstGeom prst="rect">
            <a:avLst/>
          </a:prstGeom>
        </p:spPr>
      </p:pic>
      <p:pic>
        <p:nvPicPr>
          <p:cNvPr id="10" name="Picture 9" descr="simple_combin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4705957"/>
            <a:ext cx="9144000" cy="12376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1400" y="2286000"/>
            <a:ext cx="145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Process view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79308" y="3821668"/>
            <a:ext cx="12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1F497D"/>
                </a:solidFill>
              </a:rPr>
              <a:t>Data view</a:t>
            </a:r>
            <a:endParaRPr lang="en-US" b="1" i="1" dirty="0">
              <a:solidFill>
                <a:srgbClr val="1F497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1400" y="5574268"/>
            <a:ext cx="170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1F497D"/>
                </a:solidFill>
              </a:rPr>
              <a:t>Combined view</a:t>
            </a:r>
            <a:endParaRPr lang="en-US" b="1" i="1" dirty="0">
              <a:solidFill>
                <a:srgbClr val="1F497D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082" y="76200"/>
            <a:ext cx="1124318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7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KOPE_combined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998219"/>
            <a:ext cx="4495800" cy="4945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G_20150123_090811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0306">
            <a:off x="606033" y="2814131"/>
            <a:ext cx="2770673" cy="20676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3542" y="0"/>
            <a:ext cx="8910457" cy="990600"/>
          </a:xfrm>
        </p:spPr>
        <p:txBody>
          <a:bodyPr>
            <a:normAutofit/>
          </a:bodyPr>
          <a:lstStyle/>
          <a:p>
            <a:r>
              <a:rPr lang="en-US" sz="3600" dirty="0" err="1"/>
              <a:t>Paleoclimate</a:t>
            </a:r>
            <a:r>
              <a:rPr lang="en-US" sz="3600" dirty="0"/>
              <a:t> </a:t>
            </a:r>
            <a:r>
              <a:rPr lang="en-US" sz="3600" dirty="0" smtClean="0"/>
              <a:t>Reconstruction </a:t>
            </a:r>
            <a:r>
              <a:rPr lang="en-US" sz="3200" b="0" dirty="0" smtClean="0"/>
              <a:t>(</a:t>
            </a:r>
            <a:r>
              <a:rPr lang="en-US" sz="3200" b="0" dirty="0" err="1" smtClean="0"/>
              <a:t>EnviRecon.org</a:t>
            </a:r>
            <a:r>
              <a:rPr lang="en-US" sz="3200" b="0" dirty="0" smtClean="0"/>
              <a:t>)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52400" y="914400"/>
            <a:ext cx="4419600" cy="2259281"/>
          </a:xfrm>
        </p:spPr>
        <p:txBody>
          <a:bodyPr>
            <a:noAutofit/>
          </a:bodyPr>
          <a:lstStyle/>
          <a:p>
            <a:r>
              <a:rPr lang="en-US" sz="2000" dirty="0" smtClean="0"/>
              <a:t>… explained using </a:t>
            </a:r>
            <a:r>
              <a:rPr lang="en-US" sz="2000" b="1" dirty="0" err="1" smtClean="0"/>
              <a:t>YesWorkflow</a:t>
            </a:r>
            <a:r>
              <a:rPr lang="en-US" sz="2000" b="1" dirty="0" smtClean="0"/>
              <a:t>!</a:t>
            </a:r>
          </a:p>
          <a:p>
            <a:endParaRPr lang="en-US" sz="2000" b="1" dirty="0" smtClean="0"/>
          </a:p>
          <a:p>
            <a:pPr marL="0" indent="0">
              <a:buNone/>
            </a:pPr>
            <a:r>
              <a:rPr lang="en-US" sz="2000" dirty="0" smtClean="0"/>
              <a:t>Kyle B., (computational) archaeologist: </a:t>
            </a:r>
          </a:p>
          <a:p>
            <a:pPr marL="0" indent="0">
              <a:buNone/>
            </a:pPr>
            <a:r>
              <a:rPr lang="en-US" sz="1600" i="1" dirty="0" smtClean="0"/>
              <a:t>"It took me about </a:t>
            </a:r>
            <a:r>
              <a:rPr lang="en-US" sz="1600" i="1" dirty="0"/>
              <a:t>20 minutes to comment. Less than an hour to learn and YW-annotate, all-told</a:t>
            </a:r>
            <a:r>
              <a:rPr lang="en-US" sz="1600" i="1" dirty="0" smtClean="0"/>
              <a:t>."</a:t>
            </a:r>
            <a:endParaRPr lang="en-US" sz="16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5621253"/>
            <a:ext cx="1498600" cy="4747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" y="4953000"/>
            <a:ext cx="16385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SKOPE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9400" y="4953000"/>
            <a:ext cx="16492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Kurator</a:t>
            </a:r>
            <a:endParaRPr lang="en-US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 flipH="1" flipV="1">
            <a:off x="685800" y="4953000"/>
            <a:ext cx="235141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C0504D">
                    <a:alpha val="50000"/>
                  </a:srgb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+</a:t>
            </a:r>
            <a:endParaRPr lang="en-US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rgbClr val="C0504D">
                  <a:alpha val="50000"/>
                </a:srgb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flipH="1" flipV="1">
            <a:off x="914400" y="5477470"/>
            <a:ext cx="1905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C0504D">
                    <a:alpha val="50000"/>
                  </a:srgb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+</a:t>
            </a:r>
            <a:endParaRPr lang="en-US" sz="5400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rgbClr val="C0504D">
                  <a:alpha val="50000"/>
                </a:srgbClr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9703" y="5867400"/>
            <a:ext cx="504890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=&gt; </a:t>
            </a:r>
            <a:r>
              <a:rPr lang="en-US" sz="4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2"/>
                </a:solidFill>
              </a:rPr>
              <a:t>YesWorkflow.org</a:t>
            </a:r>
            <a:endParaRPr 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9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3"/>
          <p:cNvSpPr>
            <a:spLocks noGrp="1"/>
          </p:cNvSpPr>
          <p:nvPr>
            <p:ph type="title"/>
          </p:nvPr>
        </p:nvSpPr>
        <p:spPr>
          <a:xfrm>
            <a:off x="152400" y="76200"/>
            <a:ext cx="8789247" cy="10858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Arial" charset="0"/>
                <a:ea typeface="Osaka" charset="0"/>
                <a:cs typeface="Osaka" charset="0"/>
              </a:rPr>
              <a:t>Provenance </a:t>
            </a:r>
            <a:br>
              <a:rPr lang="en-US" sz="3600" dirty="0" smtClean="0">
                <a:latin typeface="Arial" charset="0"/>
                <a:ea typeface="Osaka" charset="0"/>
                <a:cs typeface="Osaka" charset="0"/>
              </a:rPr>
            </a:br>
            <a:r>
              <a:rPr lang="en-US" sz="3600" dirty="0" smtClean="0">
                <a:latin typeface="Arial" charset="0"/>
                <a:ea typeface="Osaka" charset="0"/>
                <a:cs typeface="Osaka" charset="0"/>
              </a:rPr>
              <a:t>Lands</a:t>
            </a:r>
            <a:endParaRPr lang="en-US" sz="2000" b="0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11" name="Picture 2" descr="prov-browser-ambiguous-collecto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590800"/>
            <a:ext cx="6240780" cy="378743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7" name="Picture 6" descr="fpc-comad.png"/>
          <p:cNvPicPr>
            <a:picLocks noChangeAspect="1"/>
          </p:cNvPicPr>
          <p:nvPr/>
        </p:nvPicPr>
        <p:blipFill>
          <a:blip r:embed="rId3"/>
          <a:srcRect b="45360"/>
          <a:stretch>
            <a:fillRect/>
          </a:stretch>
        </p:blipFill>
        <p:spPr>
          <a:xfrm>
            <a:off x="354753" y="1035536"/>
            <a:ext cx="8179647" cy="1861426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37464800" y="228600"/>
            <a:ext cx="14638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rgbClr val="000000"/>
                </a:solidFill>
              </a:rPr>
              <a:t>Workflow Modeling &amp; Design</a:t>
            </a:r>
          </a:p>
          <a:p>
            <a:pPr algn="r"/>
            <a:r>
              <a:rPr lang="en-US" sz="3200" dirty="0" smtClean="0">
                <a:solidFill>
                  <a:srgbClr val="000000"/>
                </a:solidFill>
              </a:rPr>
              <a:t>(a.k.a. </a:t>
            </a:r>
            <a:r>
              <a:rPr lang="en-US" sz="3200" b="1" i="1" dirty="0" smtClean="0">
                <a:solidFill>
                  <a:srgbClr val="FF0000"/>
                </a:solidFill>
              </a:rPr>
              <a:t>prospective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b="1" dirty="0" smtClean="0">
                <a:solidFill>
                  <a:srgbClr val="000000"/>
                </a:solidFill>
              </a:rPr>
              <a:t>provenance</a:t>
            </a:r>
          </a:p>
          <a:p>
            <a:pPr algn="r"/>
            <a:r>
              <a:rPr lang="en-US" sz="3200" b="1" dirty="0" smtClean="0">
                <a:solidFill>
                  <a:srgbClr val="0000FF"/>
                </a:solidFill>
              </a:rPr>
              <a:t>“Workflow-land”</a:t>
            </a:r>
            <a:r>
              <a:rPr lang="en-US" sz="3200" dirty="0" smtClean="0">
                <a:solidFill>
                  <a:srgbClr val="000000"/>
                </a:solidFill>
              </a:rPr>
              <a:t>)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6800" y="3124200"/>
            <a:ext cx="4038600" cy="2554545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/>
              <a:t>Runtime Provenance </a:t>
            </a:r>
          </a:p>
          <a:p>
            <a:pPr algn="r"/>
            <a:r>
              <a:rPr lang="en-US" sz="3200" dirty="0" smtClean="0"/>
              <a:t>(a.k.a. </a:t>
            </a:r>
            <a:r>
              <a:rPr lang="en-US" sz="3200" b="1" dirty="0" smtClean="0"/>
              <a:t>traces, logs,  </a:t>
            </a:r>
            <a:r>
              <a:rPr lang="en-US" sz="3200" b="1" dirty="0"/>
              <a:t> </a:t>
            </a:r>
            <a:r>
              <a:rPr lang="en-US" sz="3200" b="1" i="1" dirty="0" smtClean="0">
                <a:solidFill>
                  <a:srgbClr val="FF0000"/>
                </a:solidFill>
              </a:rPr>
              <a:t>retrospective</a:t>
            </a:r>
            <a:r>
              <a:rPr lang="en-US" sz="3200" b="1" dirty="0" smtClean="0">
                <a:solidFill>
                  <a:srgbClr val="FF0000"/>
                </a:solidFill>
              </a:rPr>
              <a:t> </a:t>
            </a:r>
            <a:r>
              <a:rPr lang="en-US" sz="3200" b="1" dirty="0" smtClean="0"/>
              <a:t>provenance,</a:t>
            </a:r>
          </a:p>
          <a:p>
            <a:pPr algn="r"/>
            <a:r>
              <a:rPr lang="en-US" sz="3200" b="1" dirty="0" smtClean="0">
                <a:solidFill>
                  <a:srgbClr val="0000FF"/>
                </a:solidFill>
              </a:rPr>
              <a:t>“Trace-land”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86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ree-abbrev-cro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968375"/>
            <a:ext cx="2413000" cy="54991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76199"/>
            <a:ext cx="9144000" cy="892175"/>
          </a:xfrm>
        </p:spPr>
        <p:txBody>
          <a:bodyPr>
            <a:noAutofit/>
          </a:bodyPr>
          <a:lstStyle/>
          <a:p>
            <a:r>
              <a:rPr lang="en-US" sz="3600" dirty="0" smtClean="0"/>
              <a:t>YW-RECON: </a:t>
            </a:r>
            <a:r>
              <a:rPr lang="en-US" sz="3600" b="0" dirty="0" smtClean="0"/>
              <a:t>Prospective &amp; </a:t>
            </a:r>
            <a:r>
              <a:rPr lang="en-US" sz="3600" dirty="0" smtClean="0"/>
              <a:t>Retrospective</a:t>
            </a:r>
            <a:r>
              <a:rPr lang="en-US" sz="3600" b="0" dirty="0" smtClean="0"/>
              <a:t> Provenance … (almost) for free! </a:t>
            </a:r>
            <a:endParaRPr lang="en-US" sz="36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 descr="combined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20849"/>
            <a:ext cx="4737100" cy="370355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4968874"/>
            <a:ext cx="6019800" cy="18891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FF0000"/>
                </a:solidFill>
              </a:rPr>
              <a:t>URI-templates </a:t>
            </a:r>
            <a:r>
              <a:rPr lang="en-US" sz="2800" b="1" i="1" dirty="0" smtClean="0">
                <a:solidFill>
                  <a:srgbClr val="008000"/>
                </a:solidFill>
              </a:rPr>
              <a:t>link</a:t>
            </a:r>
            <a:r>
              <a:rPr lang="en-US" sz="2800" dirty="0" smtClean="0">
                <a:solidFill>
                  <a:srgbClr val="008000"/>
                </a:solidFill>
              </a:rPr>
              <a:t> </a:t>
            </a:r>
            <a:r>
              <a:rPr lang="en-US" sz="2800" dirty="0" smtClean="0"/>
              <a:t>conceptual entities to </a:t>
            </a:r>
            <a:r>
              <a:rPr lang="en-US" sz="2800" b="1" dirty="0" smtClean="0">
                <a:solidFill>
                  <a:srgbClr val="0000FF"/>
                </a:solidFill>
              </a:rPr>
              <a:t>runtime provenance </a:t>
            </a:r>
            <a:r>
              <a:rPr lang="en-US" sz="2800" dirty="0" smtClean="0"/>
              <a:t>“left behind” by the script author … </a:t>
            </a:r>
          </a:p>
          <a:p>
            <a:r>
              <a:rPr lang="en-US" sz="2800" dirty="0" smtClean="0"/>
              <a:t>… facilitating provenance reconstruction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2057400" y="3886201"/>
            <a:ext cx="2133600" cy="12191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10000" y="5181601"/>
            <a:ext cx="3124200" cy="3968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5029200" y="3886201"/>
            <a:ext cx="1676400" cy="1219199"/>
          </a:xfrm>
          <a:prstGeom prst="bentConnector3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124200" y="4343400"/>
            <a:ext cx="2743200" cy="762000"/>
          </a:xfrm>
          <a:prstGeom prst="line">
            <a:avLst/>
          </a:prstGeom>
          <a:ln>
            <a:solidFill>
              <a:srgbClr val="008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4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YW</a:t>
            </a:r>
            <a:r>
              <a:rPr lang="en-US" b="0" dirty="0" smtClean="0"/>
              <a:t> (</a:t>
            </a:r>
            <a:r>
              <a:rPr lang="en-US" i="1" dirty="0" smtClean="0"/>
              <a:t>prospective</a:t>
            </a:r>
            <a:r>
              <a:rPr lang="en-US" b="0" dirty="0" smtClean="0"/>
              <a:t>) and </a:t>
            </a:r>
            <a:br>
              <a:rPr lang="en-US" b="0" dirty="0" smtClean="0"/>
            </a:br>
            <a:r>
              <a:rPr lang="en-US" dirty="0" smtClean="0"/>
              <a:t>YW-Recon </a:t>
            </a:r>
            <a:r>
              <a:rPr lang="en-US" b="0" dirty="0" smtClean="0"/>
              <a:t>(</a:t>
            </a:r>
            <a:r>
              <a:rPr lang="en-US" i="1" dirty="0" smtClean="0"/>
              <a:t>retrospective</a:t>
            </a:r>
            <a:r>
              <a:rPr lang="en-US" b="0" dirty="0" smtClean="0"/>
              <a:t>) Provenance</a:t>
            </a:r>
            <a:endParaRPr lang="en-US" b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431925"/>
            <a:ext cx="8915400" cy="5273675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>
                <a:solidFill>
                  <a:srgbClr val="BFBFBF"/>
                </a:solidFill>
              </a:rPr>
              <a:t>1. YW: Annotate Script =&gt; YW Model</a:t>
            </a:r>
          </a:p>
          <a:p>
            <a:pPr marL="914400" lvl="1" indent="-514350"/>
            <a:r>
              <a:rPr lang="en-US" sz="2400" dirty="0" smtClean="0">
                <a:solidFill>
                  <a:srgbClr val="BFBFBF"/>
                </a:solidFill>
              </a:rPr>
              <a:t>Annotate </a:t>
            </a:r>
            <a:r>
              <a:rPr lang="en-US" sz="2400" b="1" dirty="0" smtClean="0">
                <a:solidFill>
                  <a:srgbClr val="BFBFBF"/>
                </a:solidFill>
              </a:rPr>
              <a:t>@BEGIN..@END, @IN, @OUT</a:t>
            </a:r>
          </a:p>
          <a:p>
            <a:pPr marL="914400" lvl="1" indent="-514350"/>
            <a:r>
              <a:rPr lang="en-US" sz="2400" dirty="0" smtClean="0">
                <a:solidFill>
                  <a:srgbClr val="BFBFBF"/>
                </a:solidFill>
              </a:rPr>
              <a:t>Visualize, share, be happy </a:t>
            </a:r>
            <a:r>
              <a:rPr lang="en-US" sz="2400" dirty="0" smtClean="0">
                <a:solidFill>
                  <a:srgbClr val="BFBFBF"/>
                </a:solidFill>
                <a:sym typeface="Wingdings"/>
              </a:rPr>
              <a:t> </a:t>
            </a:r>
            <a:endParaRPr lang="en-US" sz="2400" dirty="0" smtClean="0">
              <a:solidFill>
                <a:srgbClr val="BFBFBF"/>
              </a:solidFill>
            </a:endParaRPr>
          </a:p>
          <a:p>
            <a:r>
              <a:rPr lang="en-US" sz="2800" b="1" dirty="0" smtClean="0"/>
              <a:t>2. Run script</a:t>
            </a:r>
          </a:p>
          <a:p>
            <a:pPr lvl="1"/>
            <a:r>
              <a:rPr lang="en-US" sz="2400" dirty="0" smtClean="0"/>
              <a:t>Files are read and written</a:t>
            </a:r>
          </a:p>
          <a:p>
            <a:pPr lvl="1"/>
            <a:r>
              <a:rPr lang="en-US" sz="2400" dirty="0" smtClean="0"/>
              <a:t>Folder- &amp; Filenames have metadata</a:t>
            </a:r>
          </a:p>
          <a:p>
            <a:r>
              <a:rPr lang="en-US" sz="2800" b="1" dirty="0" smtClean="0"/>
              <a:t>3. YW-Recon</a:t>
            </a:r>
          </a:p>
          <a:p>
            <a:pPr lvl="1"/>
            <a:r>
              <a:rPr lang="en-US" sz="2400" dirty="0" smtClean="0"/>
              <a:t>Use </a:t>
            </a:r>
            <a:r>
              <a:rPr lang="en-US" sz="2400" b="1" dirty="0" smtClean="0"/>
              <a:t>@URI </a:t>
            </a:r>
            <a:r>
              <a:rPr lang="en-US" sz="2400" dirty="0" smtClean="0"/>
              <a:t>tags </a:t>
            </a:r>
            <a:r>
              <a:rPr lang="en-US" sz="2400" b="1" dirty="0" smtClean="0"/>
              <a:t>that link YW Model </a:t>
            </a:r>
            <a:r>
              <a:rPr lang="en-US" sz="2400" b="1" dirty="0" smtClean="0">
                <a:sym typeface="Wingdings"/>
              </a:rPr>
              <a:t> </a:t>
            </a:r>
            <a:r>
              <a:rPr lang="en-US" sz="2400" b="1" dirty="0" smtClean="0"/>
              <a:t>Persisted Data</a:t>
            </a:r>
          </a:p>
          <a:p>
            <a:pPr lvl="1"/>
            <a:r>
              <a:rPr lang="en-US" sz="2400" dirty="0" smtClean="0"/>
              <a:t>Run URI-template queries </a:t>
            </a:r>
          </a:p>
          <a:p>
            <a:pPr lvl="2"/>
            <a:r>
              <a:rPr lang="en-US" sz="2000" dirty="0" smtClean="0"/>
              <a:t>cf. “</a:t>
            </a:r>
            <a:r>
              <a:rPr lang="en-US" sz="2000" dirty="0" err="1" smtClean="0"/>
              <a:t>ls</a:t>
            </a:r>
            <a:r>
              <a:rPr lang="en-US" sz="2000" dirty="0" smtClean="0"/>
              <a:t> -R” &amp; </a:t>
            </a:r>
            <a:r>
              <a:rPr lang="en-US" sz="2000" dirty="0" err="1" smtClean="0"/>
              <a:t>RegEx</a:t>
            </a:r>
            <a:r>
              <a:rPr lang="en-US" sz="2000" dirty="0" smtClean="0"/>
              <a:t> matching</a:t>
            </a:r>
          </a:p>
          <a:p>
            <a:r>
              <a:rPr lang="en-US" sz="2800" b="1" dirty="0" smtClean="0"/>
              <a:t>4. YW-Query</a:t>
            </a:r>
          </a:p>
          <a:p>
            <a:pPr lvl="1"/>
            <a:r>
              <a:rPr lang="en-US" sz="2400" dirty="0" smtClean="0"/>
              <a:t>Answer the user’s provenance queries 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8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mark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423569"/>
            <a:ext cx="8382000" cy="673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fr-FR" dirty="0"/>
              <a:t>D</a:t>
            </a:r>
            <a:r>
              <a:rPr lang="fr-FR" dirty="0" smtClean="0"/>
              <a:t>ata collection </a:t>
            </a:r>
            <a:r>
              <a:rPr lang="fr-FR" dirty="0" err="1" smtClean="0"/>
              <a:t>workflow</a:t>
            </a:r>
            <a:r>
              <a:rPr lang="fr-FR" dirty="0" smtClean="0"/>
              <a:t> </a:t>
            </a:r>
            <a:r>
              <a:rPr lang="fr-FR" sz="3600" b="0" dirty="0" smtClean="0"/>
              <a:t>(</a:t>
            </a:r>
            <a:r>
              <a:rPr lang="fr-FR" sz="3600" b="0" dirty="0"/>
              <a:t>X-ray diffraction </a:t>
            </a:r>
            <a:r>
              <a:rPr lang="fr-FR" sz="3600" b="0" dirty="0" smtClean="0"/>
              <a:t>)</a:t>
            </a:r>
            <a:endParaRPr lang="en-US" b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5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mark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423569"/>
            <a:ext cx="8382000" cy="673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Data collection workflow: </a:t>
            </a:r>
            <a:r>
              <a:rPr lang="en-US" dirty="0" smtClean="0"/>
              <a:t>runtime 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 descr="tree-unmark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36" y="1305308"/>
            <a:ext cx="2378292" cy="542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1" y="5334000"/>
            <a:ext cx="8458199" cy="1082675"/>
          </a:xfrm>
          <a:solidFill>
            <a:schemeClr val="bg1">
              <a:alpha val="49000"/>
            </a:schemeClr>
          </a:solidFill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YW annotations </a:t>
            </a:r>
            <a:r>
              <a:rPr lang="en-US" b="1" dirty="0" smtClean="0">
                <a:sym typeface="Wingdings"/>
              </a:rPr>
              <a:t>=&gt; YW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sym typeface="Wingdings"/>
              </a:rPr>
              <a:t>Files &amp; Folders left by a run =&gt; runtime (meta-)data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422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mark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423569"/>
            <a:ext cx="8382000" cy="673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r>
              <a:rPr lang="en-US" sz="3200" b="0" dirty="0" smtClean="0"/>
              <a:t>Q</a:t>
            </a:r>
            <a:r>
              <a:rPr lang="en-US" sz="3200" b="0" baseline="-25000" dirty="0" smtClean="0"/>
              <a:t>1</a:t>
            </a:r>
            <a:r>
              <a:rPr lang="en-US" sz="3200" b="0" dirty="0" smtClean="0"/>
              <a:t>: What </a:t>
            </a:r>
            <a:r>
              <a:rPr lang="en-US" sz="3200" dirty="0" smtClean="0">
                <a:solidFill>
                  <a:srgbClr val="FF0000"/>
                </a:solidFill>
              </a:rPr>
              <a:t>samples</a:t>
            </a:r>
            <a:r>
              <a:rPr lang="en-US" sz="3200" b="0" dirty="0" smtClean="0">
                <a:solidFill>
                  <a:srgbClr val="FF0000"/>
                </a:solidFill>
              </a:rPr>
              <a:t> </a:t>
            </a:r>
            <a:r>
              <a:rPr lang="en-US" sz="3200" b="0" dirty="0" smtClean="0"/>
              <a:t>did the script run collect images from?</a:t>
            </a:r>
            <a:endParaRPr lang="en-US" sz="3200" dirty="0"/>
          </a:p>
        </p:txBody>
      </p:sp>
      <p:pic>
        <p:nvPicPr>
          <p:cNvPr id="4" name="Picture 3" descr="tree-unmark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36" y="1305308"/>
            <a:ext cx="2378292" cy="542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/>
          <p:cNvSpPr/>
          <p:nvPr/>
        </p:nvSpPr>
        <p:spPr>
          <a:xfrm>
            <a:off x="3607674" y="4162974"/>
            <a:ext cx="735726" cy="33282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91400" y="1524000"/>
            <a:ext cx="735726" cy="33282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91400" y="2971800"/>
            <a:ext cx="735726" cy="33282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0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mark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423569"/>
            <a:ext cx="8382000" cy="673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>
            <a:noAutofit/>
          </a:bodyPr>
          <a:lstStyle/>
          <a:p>
            <a:r>
              <a:rPr lang="en-US" sz="2800" b="0" dirty="0" smtClean="0"/>
              <a:t>Q</a:t>
            </a:r>
            <a:r>
              <a:rPr lang="en-US" sz="2800" b="0" baseline="-25000" dirty="0" smtClean="0"/>
              <a:t>2</a:t>
            </a:r>
            <a:r>
              <a:rPr lang="en-US" sz="2800" b="0" dirty="0" smtClean="0"/>
              <a:t>: </a:t>
            </a:r>
            <a:r>
              <a:rPr lang="en-US" sz="2800" b="0" dirty="0"/>
              <a:t>What </a:t>
            </a:r>
            <a:r>
              <a:rPr lang="en-US" sz="2800" dirty="0">
                <a:solidFill>
                  <a:srgbClr val="FF0000"/>
                </a:solidFill>
              </a:rPr>
              <a:t>energies</a:t>
            </a:r>
            <a:r>
              <a:rPr lang="en-US" sz="2800" b="0" dirty="0"/>
              <a:t> were used for image collection from sample </a:t>
            </a:r>
            <a:r>
              <a:rPr lang="en-US" sz="2800" dirty="0">
                <a:solidFill>
                  <a:srgbClr val="0000FF"/>
                </a:solidFill>
              </a:rPr>
              <a:t>DRT322</a:t>
            </a:r>
            <a:r>
              <a:rPr lang="en-US" sz="2800" b="0" dirty="0"/>
              <a:t>?</a:t>
            </a:r>
          </a:p>
        </p:txBody>
      </p:sp>
      <p:pic>
        <p:nvPicPr>
          <p:cNvPr id="4" name="Picture 3" descr="tree-unmark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36" y="1305308"/>
            <a:ext cx="2378292" cy="542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Oval 4"/>
          <p:cNvSpPr/>
          <p:nvPr/>
        </p:nvSpPr>
        <p:spPr>
          <a:xfrm>
            <a:off x="3746500" y="4191000"/>
            <a:ext cx="457200" cy="27808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391400" y="3033987"/>
            <a:ext cx="735726" cy="166413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16400" y="4217714"/>
            <a:ext cx="457200" cy="21458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747000" y="3173687"/>
            <a:ext cx="457200" cy="24261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59700" y="3810000"/>
            <a:ext cx="457200" cy="24261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mark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3569"/>
            <a:ext cx="8382000" cy="6739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38200"/>
          </a:xfrm>
        </p:spPr>
        <p:txBody>
          <a:bodyPr>
            <a:noAutofit/>
          </a:bodyPr>
          <a:lstStyle/>
          <a:p>
            <a:pPr algn="r"/>
            <a:r>
              <a:rPr lang="en-US" sz="2800" b="0" dirty="0" smtClean="0"/>
              <a:t>Q</a:t>
            </a:r>
            <a:r>
              <a:rPr lang="en-US" sz="2800" b="0" baseline="-25000" dirty="0" smtClean="0"/>
              <a:t>3</a:t>
            </a:r>
            <a:r>
              <a:rPr lang="en-US" sz="2800" b="0" dirty="0" smtClean="0"/>
              <a:t>: </a:t>
            </a:r>
            <a:r>
              <a:rPr lang="en-US" sz="2800" b="0" dirty="0"/>
              <a:t>Where is the raw image of the corrected image </a:t>
            </a:r>
            <a:r>
              <a:rPr lang="en-US" sz="2800" dirty="0" smtClean="0">
                <a:solidFill>
                  <a:srgbClr val="0000FF"/>
                </a:solidFill>
              </a:rPr>
              <a:t>DRT322</a:t>
            </a:r>
            <a:r>
              <a:rPr lang="en-US" sz="2800" b="0" dirty="0" smtClean="0"/>
              <a:t>_</a:t>
            </a:r>
            <a:r>
              <a:rPr lang="en-US" sz="2800" dirty="0" smtClean="0">
                <a:solidFill>
                  <a:srgbClr val="008000"/>
                </a:solidFill>
              </a:rPr>
              <a:t>11000</a:t>
            </a:r>
            <a:r>
              <a:rPr lang="en-US" sz="2800" b="0" dirty="0" smtClean="0"/>
              <a:t>ev_</a:t>
            </a:r>
            <a:r>
              <a:rPr lang="en-US" sz="2800" dirty="0" smtClean="0">
                <a:solidFill>
                  <a:srgbClr val="FF0000"/>
                </a:solidFill>
              </a:rPr>
              <a:t>030</a:t>
            </a:r>
            <a:r>
              <a:rPr lang="en-US" sz="2800" b="0" dirty="0" smtClean="0"/>
              <a:t>.</a:t>
            </a:r>
            <a:r>
              <a:rPr lang="en-US" sz="2800" b="0" dirty="0"/>
              <a:t>img? </a:t>
            </a:r>
          </a:p>
        </p:txBody>
      </p:sp>
      <p:pic>
        <p:nvPicPr>
          <p:cNvPr id="4" name="Picture 3" descr="tree-unmark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8" y="848108"/>
            <a:ext cx="2378292" cy="54200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4724400" y="4207934"/>
            <a:ext cx="1887200" cy="225972"/>
            <a:chOff x="4724400" y="4207934"/>
            <a:chExt cx="1887200" cy="225972"/>
          </a:xfrm>
        </p:grpSpPr>
        <p:sp>
          <p:nvSpPr>
            <p:cNvPr id="10" name="Oval 9"/>
            <p:cNvSpPr/>
            <p:nvPr/>
          </p:nvSpPr>
          <p:spPr>
            <a:xfrm>
              <a:off x="5888574" y="4219320"/>
              <a:ext cx="723026" cy="214586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219700" y="4209248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724400" y="4207934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26069" y="5270500"/>
            <a:ext cx="1236131" cy="225972"/>
            <a:chOff x="1126069" y="5270500"/>
            <a:chExt cx="1236131" cy="225972"/>
          </a:xfrm>
        </p:grpSpPr>
        <p:sp>
          <p:nvSpPr>
            <p:cNvPr id="16" name="Oval 15"/>
            <p:cNvSpPr/>
            <p:nvPr/>
          </p:nvSpPr>
          <p:spPr>
            <a:xfrm>
              <a:off x="2044700" y="5281886"/>
              <a:ext cx="317500" cy="214586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574799" y="5274734"/>
              <a:ext cx="419100" cy="2032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126069" y="5270500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26066" y="2540001"/>
            <a:ext cx="1236134" cy="1498599"/>
            <a:chOff x="1126066" y="2540001"/>
            <a:chExt cx="1236134" cy="1498599"/>
          </a:xfrm>
        </p:grpSpPr>
        <p:sp>
          <p:nvSpPr>
            <p:cNvPr id="19" name="Oval 18"/>
            <p:cNvSpPr/>
            <p:nvPr/>
          </p:nvSpPr>
          <p:spPr>
            <a:xfrm>
              <a:off x="1905000" y="3824014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354669" y="3352800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126066" y="2540001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27073" y="5223935"/>
            <a:ext cx="1700926" cy="225972"/>
            <a:chOff x="6427073" y="5223935"/>
            <a:chExt cx="1700926" cy="225972"/>
          </a:xfrm>
        </p:grpSpPr>
        <p:sp>
          <p:nvSpPr>
            <p:cNvPr id="22" name="Oval 21"/>
            <p:cNvSpPr/>
            <p:nvPr/>
          </p:nvSpPr>
          <p:spPr>
            <a:xfrm>
              <a:off x="7404973" y="5235321"/>
              <a:ext cx="723026" cy="214586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922373" y="5225249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427073" y="5223935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193021" y="2723162"/>
            <a:ext cx="1010429" cy="2558724"/>
            <a:chOff x="1193021" y="2723162"/>
            <a:chExt cx="1010429" cy="2558724"/>
          </a:xfrm>
        </p:grpSpPr>
        <p:cxnSp>
          <p:nvCxnSpPr>
            <p:cNvPr id="29" name="Straight Arrow Connector 28"/>
            <p:cNvCxnSpPr>
              <a:stCxn id="17" idx="0"/>
              <a:endCxn id="20" idx="4"/>
            </p:cNvCxnSpPr>
            <p:nvPr/>
          </p:nvCxnSpPr>
          <p:spPr>
            <a:xfrm flipH="1" flipV="1">
              <a:off x="1583269" y="3567386"/>
              <a:ext cx="201080" cy="170734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6" idx="0"/>
              <a:endCxn id="19" idx="4"/>
            </p:cNvCxnSpPr>
            <p:nvPr/>
          </p:nvCxnSpPr>
          <p:spPr>
            <a:xfrm flipH="1" flipV="1">
              <a:off x="2133600" y="4038600"/>
              <a:ext cx="69850" cy="124328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8" idx="0"/>
              <a:endCxn id="21" idx="3"/>
            </p:cNvCxnSpPr>
            <p:nvPr/>
          </p:nvCxnSpPr>
          <p:spPr>
            <a:xfrm flipH="1" flipV="1">
              <a:off x="1193021" y="2723162"/>
              <a:ext cx="161648" cy="254733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953000" y="4392409"/>
            <a:ext cx="2813486" cy="1014687"/>
            <a:chOff x="4953000" y="4392409"/>
            <a:chExt cx="2813486" cy="1014687"/>
          </a:xfrm>
        </p:grpSpPr>
        <p:cxnSp>
          <p:nvCxnSpPr>
            <p:cNvPr id="41" name="Straight Arrow Connector 40"/>
            <p:cNvCxnSpPr>
              <a:stCxn id="23" idx="1"/>
              <a:endCxn id="14" idx="5"/>
            </p:cNvCxnSpPr>
            <p:nvPr/>
          </p:nvCxnSpPr>
          <p:spPr>
            <a:xfrm flipH="1" flipV="1">
              <a:off x="5609945" y="4392409"/>
              <a:ext cx="1379383" cy="864265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2" idx="0"/>
              <a:endCxn id="10" idx="5"/>
            </p:cNvCxnSpPr>
            <p:nvPr/>
          </p:nvCxnSpPr>
          <p:spPr>
            <a:xfrm flipH="1" flipV="1">
              <a:off x="6505715" y="4402481"/>
              <a:ext cx="1260771" cy="83284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4" idx="3"/>
              <a:endCxn id="15" idx="4"/>
            </p:cNvCxnSpPr>
            <p:nvPr/>
          </p:nvCxnSpPr>
          <p:spPr>
            <a:xfrm flipH="1" flipV="1">
              <a:off x="4953000" y="4422520"/>
              <a:ext cx="1541028" cy="98457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9154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Group 4"/>
          <p:cNvGrpSpPr>
            <a:grpSpLocks/>
          </p:cNvGrpSpPr>
          <p:nvPr/>
        </p:nvGrpSpPr>
        <p:grpSpPr bwMode="auto">
          <a:xfrm>
            <a:off x="6705600" y="762000"/>
            <a:ext cx="2210277" cy="1371600"/>
            <a:chOff x="2549" y="2142"/>
            <a:chExt cx="3094" cy="1986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49" y="2142"/>
              <a:ext cx="3094" cy="19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/>
            <a:lstStyle/>
            <a:p>
              <a:pPr>
                <a:defRPr/>
              </a:pPr>
              <a:endParaRPr lang="en-US" sz="3200">
                <a:latin typeface="Arial Rounded MT Bold" pitchFamily="-107" charset="0"/>
                <a:ea typeface="Arial" pitchFamily="-107" charset="0"/>
                <a:cs typeface="Arial" pitchFamily="-107" charset="0"/>
                <a:sym typeface="Lucida Grande" pitchFamily="-107" charset="0"/>
              </a:endParaRPr>
            </a:p>
          </p:txBody>
        </p:sp>
        <p:pic>
          <p:nvPicPr>
            <p:cNvPr id="15" name="Picture 6" descr="Multi-data-pipeline-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87" y="2181"/>
              <a:ext cx="3022" cy="1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099" dir="2700000" algn="ctr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381000" y="83820"/>
            <a:ext cx="8229600" cy="75438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Scientific </a:t>
            </a:r>
            <a:r>
              <a:rPr lang="en-US" dirty="0">
                <a:latin typeface="Arial" charset="0"/>
                <a:ea typeface="Osaka" charset="0"/>
                <a:cs typeface="Osaka" charset="0"/>
              </a:rPr>
              <a:t>Workflows: ASAP! 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641080" cy="5867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A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utomation</a:t>
            </a:r>
            <a:r>
              <a:rPr lang="en-US" sz="2400" dirty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 </a:t>
            </a:r>
            <a:endParaRPr lang="en-US" sz="2400" dirty="0"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 to 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automate 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computational aspects of science</a:t>
            </a:r>
          </a:p>
          <a:p>
            <a:pPr lvl="1">
              <a:defRPr/>
            </a:pPr>
            <a:endParaRPr lang="en-US" sz="2000" dirty="0">
              <a:solidFill>
                <a:srgbClr val="000000"/>
              </a:solidFill>
              <a:latin typeface="Arial" charset="0"/>
              <a:ea typeface="Osaka" charset="0"/>
              <a:cs typeface="Osaka" charset="0"/>
            </a:endParaRPr>
          </a:p>
          <a:p>
            <a:pPr>
              <a:defRPr/>
            </a:pPr>
            <a:r>
              <a:rPr lang="en-US" sz="2400" b="1" dirty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S</a:t>
            </a:r>
            <a:r>
              <a:rPr lang="en-US" sz="24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caling</a:t>
            </a:r>
            <a:r>
              <a:rPr lang="en-US" sz="2000" dirty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1600" dirty="0">
                <a:latin typeface="Arial" charset="0"/>
                <a:ea typeface="Osaka" charset="0"/>
                <a:cs typeface="Osaka" charset="0"/>
              </a:rPr>
              <a:t>(exploit and optimize</a:t>
            </a:r>
            <a:r>
              <a:rPr lang="en-US" sz="1600" i="1" dirty="0"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1600" b="1" i="1" dirty="0">
                <a:latin typeface="Arial" charset="0"/>
                <a:ea typeface="Osaka" charset="0"/>
                <a:cs typeface="Osaka" charset="0"/>
              </a:rPr>
              <a:t>machine</a:t>
            </a:r>
            <a:r>
              <a:rPr lang="en-US" sz="1600" i="1" dirty="0">
                <a:latin typeface="Arial" charset="0"/>
                <a:ea typeface="Osaka" charset="0"/>
                <a:cs typeface="Osaka" charset="0"/>
              </a:rPr>
              <a:t> cycles</a:t>
            </a:r>
            <a:r>
              <a:rPr lang="en-US" sz="1600" dirty="0">
                <a:latin typeface="Arial" charset="0"/>
                <a:ea typeface="Osaka" charset="0"/>
                <a:cs typeface="Osaka" charset="0"/>
              </a:rPr>
              <a:t>)</a:t>
            </a:r>
            <a:endParaRPr lang="en-US" sz="2800" b="0" dirty="0"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 should make use of 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parallel compute resources </a:t>
            </a:r>
            <a:endParaRPr lang="en-US" sz="1600" dirty="0">
              <a:solidFill>
                <a:srgbClr val="000000"/>
              </a:solidFill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 should be able handle 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large data</a:t>
            </a:r>
          </a:p>
          <a:p>
            <a:pPr>
              <a:defRPr/>
            </a:pPr>
            <a:endParaRPr lang="en-US" sz="2000" b="1" dirty="0" smtClean="0">
              <a:solidFill>
                <a:srgbClr val="CC0000"/>
              </a:solidFill>
              <a:latin typeface="Arial" charset="0"/>
              <a:ea typeface="Osaka" charset="0"/>
              <a:cs typeface="Osaka" charset="0"/>
            </a:endParaRPr>
          </a:p>
          <a:p>
            <a:pPr>
              <a:defRPr/>
            </a:pPr>
            <a:r>
              <a:rPr lang="en-US" sz="2400" b="1" dirty="0" smtClean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A</a:t>
            </a:r>
            <a:r>
              <a:rPr lang="en-US" sz="2400" b="1" dirty="0" smtClean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bstraction</a:t>
            </a:r>
            <a:r>
              <a:rPr lang="en-US" sz="2000" b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, Evolution, Reuse </a:t>
            </a:r>
            <a:r>
              <a:rPr lang="en-US" sz="1600" i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(</a:t>
            </a:r>
            <a:r>
              <a:rPr lang="en-US" sz="1600" b="1" i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human</a:t>
            </a:r>
            <a:r>
              <a:rPr lang="en-US" sz="1600" i="1" dirty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 cycles)</a:t>
            </a:r>
            <a:endParaRPr lang="en-US" sz="2800" i="1" dirty="0" smtClean="0">
              <a:solidFill>
                <a:srgbClr val="000000"/>
              </a:solidFill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 should be easy </a:t>
            </a:r>
            <a:r>
              <a:rPr lang="en-US" sz="2000" dirty="0" smtClean="0">
                <a:latin typeface="Arial" charset="0"/>
                <a:ea typeface="Osaka" charset="0"/>
                <a:cs typeface="Osaka" charset="0"/>
              </a:rPr>
              <a:t>to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 </a:t>
            </a:r>
            <a:r>
              <a:rPr lang="en-US" sz="2000" b="1" dirty="0" smtClean="0">
                <a:latin typeface="Arial" charset="0"/>
                <a:ea typeface="Osaka" charset="0"/>
                <a:cs typeface="Osaka" charset="0"/>
              </a:rPr>
              <a:t>(re-)use, evolve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, </a:t>
            </a:r>
            <a:r>
              <a:rPr lang="en-US" sz="2000" b="1" dirty="0" smtClean="0">
                <a:latin typeface="Arial" charset="0"/>
                <a:ea typeface="Osaka" charset="0"/>
                <a:cs typeface="Osaka" charset="0"/>
              </a:rPr>
              <a:t>share </a:t>
            </a:r>
            <a:endParaRPr lang="en-US" sz="2000" b="1" dirty="0">
              <a:latin typeface="Arial" charset="0"/>
              <a:ea typeface="Osaka" charset="0"/>
              <a:cs typeface="Osaka" charset="0"/>
            </a:endParaRPr>
          </a:p>
          <a:p>
            <a:pPr>
              <a:defRPr/>
            </a:pPr>
            <a:endParaRPr lang="en-US" sz="2000" b="1" dirty="0" smtClean="0">
              <a:solidFill>
                <a:srgbClr val="CC0000"/>
              </a:solidFill>
              <a:latin typeface="Arial" charset="0"/>
              <a:ea typeface="Osaka" charset="0"/>
              <a:cs typeface="Osaka" charset="0"/>
            </a:endParaRPr>
          </a:p>
          <a:p>
            <a:pPr>
              <a:defRPr/>
            </a:pPr>
            <a:r>
              <a:rPr lang="en-US" sz="2400" b="1" dirty="0" smtClean="0">
                <a:solidFill>
                  <a:srgbClr val="CC0000"/>
                </a:solidFill>
                <a:latin typeface="Arial" charset="0"/>
                <a:ea typeface="Osaka" charset="0"/>
                <a:cs typeface="Osaka" charset="0"/>
              </a:rPr>
              <a:t>P</a:t>
            </a:r>
            <a:r>
              <a:rPr lang="en-US" sz="2400" b="1" dirty="0" smtClean="0">
                <a:solidFill>
                  <a:srgbClr val="000000"/>
                </a:solidFill>
                <a:latin typeface="Arial" charset="0"/>
                <a:ea typeface="Osaka" charset="0"/>
                <a:cs typeface="Osaka" charset="0"/>
              </a:rPr>
              <a:t>rovenance</a:t>
            </a:r>
            <a:endParaRPr lang="en-US" sz="2400" b="1" dirty="0">
              <a:solidFill>
                <a:srgbClr val="000000"/>
              </a:solidFill>
              <a:latin typeface="Arial" charset="0"/>
              <a:ea typeface="Osaka" charset="0"/>
              <a:cs typeface="Osaka" charset="0"/>
            </a:endParaRPr>
          </a:p>
          <a:p>
            <a:pPr lvl="1">
              <a:defRPr/>
            </a:pPr>
            <a:r>
              <a:rPr lang="en-US" sz="2000" dirty="0" err="1">
                <a:latin typeface="Arial" charset="0"/>
                <a:ea typeface="Osaka" charset="0"/>
                <a:cs typeface="Osaka" charset="0"/>
              </a:rPr>
              <a:t>wfs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 should capture 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processing history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, </a:t>
            </a:r>
            <a:r>
              <a:rPr lang="en-US" sz="2000" b="1" dirty="0">
                <a:latin typeface="Arial" charset="0"/>
                <a:ea typeface="Osaka" charset="0"/>
                <a:cs typeface="Osaka" charset="0"/>
              </a:rPr>
              <a:t>data lineage</a:t>
            </a:r>
            <a:endParaRPr lang="en-US" sz="2000" dirty="0">
              <a:latin typeface="Arial" charset="0"/>
              <a:ea typeface="Osaka" charset="0"/>
              <a:cs typeface="Osaka" charset="0"/>
            </a:endParaRPr>
          </a:p>
          <a:p>
            <a:pPr marL="457200" lvl="1" indent="0">
              <a:buNone/>
              <a:defRPr/>
            </a:pPr>
            <a:r>
              <a:rPr lang="en-US" sz="2000" dirty="0">
                <a:latin typeface="Arial" charset="0"/>
                <a:ea typeface="Osaka" charset="0"/>
                <a:cs typeface="Osaka" charset="0"/>
                <a:sym typeface="Wingdings"/>
              </a:rPr>
              <a:t> 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traceable data- and </a:t>
            </a:r>
            <a:r>
              <a:rPr lang="en-US" sz="2000" dirty="0" err="1">
                <a:latin typeface="Arial" charset="0"/>
                <a:ea typeface="Osaka" charset="0"/>
                <a:cs typeface="Osaka" charset="0"/>
              </a:rPr>
              <a:t>wf</a:t>
            </a:r>
            <a:r>
              <a:rPr lang="en-US" sz="2000" dirty="0">
                <a:latin typeface="Arial" charset="0"/>
                <a:ea typeface="Osaka" charset="0"/>
                <a:cs typeface="Osaka" charset="0"/>
              </a:rPr>
              <a:t>-evolution</a:t>
            </a:r>
          </a:p>
          <a:p>
            <a:pPr lvl="1">
              <a:buFont typeface="Wingdings" charset="0"/>
              <a:buChar char="è"/>
              <a:defRPr/>
            </a:pPr>
            <a:r>
              <a:rPr lang="en-US" sz="2000" b="1" dirty="0">
                <a:latin typeface="Arial" charset="0"/>
                <a:ea typeface="Osaka" charset="0"/>
                <a:cs typeface="Osaka" charset="0"/>
                <a:sym typeface="Wingdings" charset="0"/>
              </a:rPr>
              <a:t> Reproducible Science</a:t>
            </a:r>
            <a:endParaRPr lang="en-US" sz="2000" b="1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17" name="Picture 16" descr="Kepler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61651" y="2286000"/>
            <a:ext cx="1129937" cy="894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 descr="Taverna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3100" y="3676520"/>
            <a:ext cx="2073301" cy="769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 descr="Triana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7784" y="4648199"/>
            <a:ext cx="1558093" cy="480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20" descr="logo_swif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77890" y="3048000"/>
            <a:ext cx="1640950" cy="460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705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096000"/>
            <a:ext cx="2286000" cy="53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161435" y="5334000"/>
            <a:ext cx="1753965" cy="1103531"/>
            <a:chOff x="7124923" y="5334000"/>
            <a:chExt cx="1753965" cy="110353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89888" y="5334000"/>
              <a:ext cx="889000" cy="889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124923" y="5791200"/>
              <a:ext cx="12734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3366FF"/>
                  </a:solidFill>
                </a:rPr>
                <a:t>Trident</a:t>
              </a:r>
            </a:p>
            <a:p>
              <a:r>
                <a:rPr lang="en-US" dirty="0" smtClean="0">
                  <a:solidFill>
                    <a:srgbClr val="3366FF"/>
                  </a:solidFill>
                </a:rPr>
                <a:t>Workbench</a:t>
              </a:r>
              <a:endParaRPr lang="en-US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628639" y="4490615"/>
            <a:ext cx="1681665" cy="767185"/>
            <a:chOff x="5628639" y="4490615"/>
            <a:chExt cx="1681665" cy="767185"/>
          </a:xfrm>
        </p:grpSpPr>
        <p:pic>
          <p:nvPicPr>
            <p:cNvPr id="19" name="Picture 18" descr="vistrails_logo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8639" y="4490615"/>
              <a:ext cx="731521" cy="7315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6324600" y="4888468"/>
              <a:ext cx="985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 smtClean="0"/>
                <a:t>VisTrails</a:t>
              </a:r>
              <a:endParaRPr lang="en-US" b="1" dirty="0"/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93782" y="6324600"/>
            <a:ext cx="1774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err="1" smtClean="0">
                <a:solidFill>
                  <a:srgbClr val="3366FF"/>
                </a:solidFill>
              </a:rPr>
              <a:t>Es</a:t>
            </a:r>
            <a:r>
              <a:rPr lang="en-US" i="1" dirty="0" smtClean="0">
                <a:solidFill>
                  <a:srgbClr val="3366FF"/>
                </a:solidFill>
              </a:rPr>
              <a:t> war </a:t>
            </a:r>
            <a:r>
              <a:rPr lang="en-US" i="1" dirty="0" err="1" smtClean="0">
                <a:solidFill>
                  <a:srgbClr val="3366FF"/>
                </a:solidFill>
              </a:rPr>
              <a:t>einmal</a:t>
            </a:r>
            <a:r>
              <a:rPr lang="en-US" i="1" dirty="0" smtClean="0">
                <a:solidFill>
                  <a:srgbClr val="3366FF"/>
                </a:solidFill>
              </a:rPr>
              <a:t> …  </a:t>
            </a:r>
            <a:endParaRPr lang="en-US" i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48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7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37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mark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3569"/>
            <a:ext cx="8382000" cy="6739231"/>
          </a:xfrm>
          <a:prstGeom prst="rect">
            <a:avLst/>
          </a:prstGeom>
        </p:spPr>
      </p:pic>
      <p:pic>
        <p:nvPicPr>
          <p:cNvPr id="4" name="Picture 3" descr="tree-unmark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8" y="848108"/>
            <a:ext cx="2378292" cy="54200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838200"/>
          </a:xfrm>
        </p:spPr>
        <p:txBody>
          <a:bodyPr>
            <a:noAutofit/>
          </a:bodyPr>
          <a:lstStyle/>
          <a:p>
            <a:pPr algn="r"/>
            <a:r>
              <a:rPr lang="en-US" sz="2800" b="0" dirty="0" smtClean="0"/>
              <a:t>Q</a:t>
            </a:r>
            <a:r>
              <a:rPr lang="en-US" sz="2800" b="0" baseline="-25000" dirty="0" smtClean="0"/>
              <a:t>5</a:t>
            </a:r>
            <a:r>
              <a:rPr lang="en-US" sz="2800" b="0" dirty="0" smtClean="0"/>
              <a:t>: </a:t>
            </a:r>
            <a:r>
              <a:rPr lang="en-US" sz="2800" b="0" dirty="0"/>
              <a:t>What </a:t>
            </a:r>
            <a:r>
              <a:rPr lang="en-US" sz="2800" dirty="0">
                <a:solidFill>
                  <a:schemeClr val="accent6"/>
                </a:solidFill>
              </a:rPr>
              <a:t>cassette-id </a:t>
            </a:r>
            <a:r>
              <a:rPr lang="en-US" sz="2800" b="0" dirty="0"/>
              <a:t>had the sample leading to </a:t>
            </a:r>
            <a:r>
              <a:rPr lang="en-US" sz="2800" dirty="0" smtClean="0">
                <a:solidFill>
                  <a:srgbClr val="0000FF"/>
                </a:solidFill>
              </a:rPr>
              <a:t>DRT240</a:t>
            </a:r>
            <a:r>
              <a:rPr lang="en-US" sz="2800" b="0" dirty="0" smtClean="0"/>
              <a:t>_</a:t>
            </a:r>
            <a:r>
              <a:rPr lang="en-US" sz="2800" dirty="0" smtClean="0">
                <a:solidFill>
                  <a:srgbClr val="008000"/>
                </a:solidFill>
              </a:rPr>
              <a:t>10000</a:t>
            </a:r>
            <a:r>
              <a:rPr lang="en-US" sz="2800" b="0" dirty="0" smtClean="0"/>
              <a:t>ev_</a:t>
            </a:r>
            <a:r>
              <a:rPr lang="en-US" sz="2800" dirty="0" smtClean="0">
                <a:solidFill>
                  <a:srgbClr val="FF0000"/>
                </a:solidFill>
              </a:rPr>
              <a:t>001</a:t>
            </a:r>
            <a:r>
              <a:rPr lang="en-US" sz="2800" b="0" dirty="0" smtClean="0"/>
              <a:t>.</a:t>
            </a:r>
            <a:r>
              <a:rPr lang="en-US" sz="2800" b="0" dirty="0"/>
              <a:t>img</a:t>
            </a:r>
            <a:r>
              <a:rPr lang="en-US" sz="2800" b="0" dirty="0" smtClean="0"/>
              <a:t>?</a:t>
            </a:r>
            <a:endParaRPr lang="en-US" sz="2800" b="0" dirty="0"/>
          </a:p>
        </p:txBody>
      </p:sp>
      <p:sp>
        <p:nvSpPr>
          <p:cNvPr id="10" name="Oval 9"/>
          <p:cNvSpPr/>
          <p:nvPr/>
        </p:nvSpPr>
        <p:spPr>
          <a:xfrm>
            <a:off x="5888574" y="4219320"/>
            <a:ext cx="723026" cy="21458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19700" y="4209248"/>
            <a:ext cx="457200" cy="214586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724400" y="4207934"/>
            <a:ext cx="457200" cy="21458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183587" y="4309534"/>
            <a:ext cx="1236131" cy="225972"/>
            <a:chOff x="1126069" y="5270500"/>
            <a:chExt cx="1236131" cy="225972"/>
          </a:xfrm>
        </p:grpSpPr>
        <p:sp>
          <p:nvSpPr>
            <p:cNvPr id="16" name="Oval 15"/>
            <p:cNvSpPr/>
            <p:nvPr/>
          </p:nvSpPr>
          <p:spPr>
            <a:xfrm>
              <a:off x="2044700" y="5281886"/>
              <a:ext cx="317500" cy="214586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574799" y="5274734"/>
              <a:ext cx="419100" cy="203200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126069" y="5270500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</p:grpSp>
      <p:sp>
        <p:nvSpPr>
          <p:cNvPr id="19" name="Oval 18"/>
          <p:cNvSpPr/>
          <p:nvPr/>
        </p:nvSpPr>
        <p:spPr>
          <a:xfrm>
            <a:off x="1981200" y="1447800"/>
            <a:ext cx="457200" cy="21458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447800" y="1295400"/>
            <a:ext cx="457200" cy="214586"/>
          </a:xfrm>
          <a:prstGeom prst="ellipse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43000" y="1117601"/>
            <a:ext cx="457200" cy="21458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427073" y="5223935"/>
            <a:ext cx="1700926" cy="225972"/>
            <a:chOff x="6427073" y="5223935"/>
            <a:chExt cx="1700926" cy="225972"/>
          </a:xfrm>
        </p:grpSpPr>
        <p:sp>
          <p:nvSpPr>
            <p:cNvPr id="22" name="Oval 21"/>
            <p:cNvSpPr/>
            <p:nvPr/>
          </p:nvSpPr>
          <p:spPr>
            <a:xfrm>
              <a:off x="7404973" y="5235321"/>
              <a:ext cx="723026" cy="214586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922373" y="5225249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427073" y="5223935"/>
              <a:ext cx="457200" cy="214586"/>
            </a:xfrm>
            <a:prstGeom prst="ellipse">
              <a:avLst/>
            </a:prstGeom>
            <a:noFill/>
            <a:ln w="3810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14800" y="4219320"/>
            <a:ext cx="723026" cy="214586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90800" y="1224894"/>
            <a:ext cx="548586" cy="214586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62000" y="977900"/>
            <a:ext cx="494423" cy="214586"/>
          </a:xfrm>
          <a:prstGeom prst="ellipse">
            <a:avLst/>
          </a:prstGeom>
          <a:noFill/>
          <a:ln w="38100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8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3124200" cy="2971800"/>
          </a:xfrm>
        </p:spPr>
        <p:txBody>
          <a:bodyPr/>
          <a:lstStyle/>
          <a:p>
            <a:r>
              <a:rPr lang="en-US" dirty="0" smtClean="0"/>
              <a:t>Querying Provenance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datalog-mode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495800"/>
            <a:ext cx="9144000" cy="2456953"/>
          </a:xfrm>
          <a:prstGeom prst="rect">
            <a:avLst/>
          </a:prstGeom>
        </p:spPr>
      </p:pic>
      <p:pic>
        <p:nvPicPr>
          <p:cNvPr id="6" name="Picture 5" descr="query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88899"/>
            <a:ext cx="5486400" cy="445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24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76200" y="4107436"/>
            <a:ext cx="8940800" cy="2598164"/>
          </a:xfrm>
          <a:solidFill>
            <a:schemeClr val="bg1">
              <a:alpha val="59000"/>
            </a:schemeClr>
          </a:solidFill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Large </a:t>
            </a:r>
            <a:r>
              <a:rPr lang="en-US" sz="2400" b="1" dirty="0" smtClean="0"/>
              <a:t>total data </a:t>
            </a:r>
            <a:r>
              <a:rPr lang="en-US" sz="2400" dirty="0" smtClean="0"/>
              <a:t>footprint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Large </a:t>
            </a:r>
            <a:r>
              <a:rPr lang="en-US" sz="2400" b="1" dirty="0" smtClean="0"/>
              <a:t>number of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Large number of </a:t>
            </a:r>
            <a:r>
              <a:rPr lang="en-US" sz="2400" b="1" dirty="0" smtClean="0"/>
              <a:t>simultaneous but independent </a:t>
            </a:r>
            <a:r>
              <a:rPr lang="en-US" sz="2400" dirty="0" smtClean="0"/>
              <a:t>non-MPI </a:t>
            </a:r>
            <a:r>
              <a:rPr lang="en-US" sz="2400" b="1" dirty="0" smtClean="0"/>
              <a:t>computations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/>
              <a:t>Keeping track </a:t>
            </a:r>
            <a:r>
              <a:rPr lang="en-US" sz="2400" dirty="0" smtClean="0"/>
              <a:t>of what was done to the data: large amount of </a:t>
            </a:r>
            <a:r>
              <a:rPr lang="en-US" sz="2400" b="1" dirty="0"/>
              <a:t>m</a:t>
            </a:r>
            <a:r>
              <a:rPr lang="en-US" sz="2400" b="1" dirty="0" smtClean="0"/>
              <a:t>etadata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Workflow bottlenecks: fans &amp; merges; more fans</a:t>
            </a:r>
            <a:endParaRPr lang="en-US" sz="24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81400" y="76200"/>
            <a:ext cx="5562600" cy="914400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 smtClean="0"/>
              <a:t>Data &amp; Workflow Management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0" y="4119104"/>
            <a:ext cx="439059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nl-NL" dirty="0"/>
              <a:t>Source: L </a:t>
            </a:r>
            <a:r>
              <a:rPr lang="nl-NL" dirty="0" err="1"/>
              <a:t>Mainzer</a:t>
            </a:r>
            <a:r>
              <a:rPr lang="nl-NL" dirty="0"/>
              <a:t>, V Jongeneel (IGB &amp; NCSA)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371600"/>
            <a:ext cx="2340464" cy="1561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luda4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381000"/>
            <a:ext cx="6248400" cy="35137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2408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Taking YW for a spin …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6200" y="990600"/>
            <a:ext cx="7010400" cy="4816475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“To </a:t>
            </a:r>
            <a:r>
              <a:rPr lang="en-US" sz="2400" i="1" dirty="0"/>
              <a:t>document </a:t>
            </a:r>
            <a:r>
              <a:rPr lang="en-US" sz="2400" b="1" i="1" dirty="0"/>
              <a:t>on-the fly</a:t>
            </a:r>
            <a:r>
              <a:rPr lang="en-US" sz="2400" i="1" dirty="0"/>
              <a:t>, specifically for a given workflow configuration invoked: </a:t>
            </a:r>
          </a:p>
          <a:p>
            <a:pPr lvl="1"/>
            <a:r>
              <a:rPr lang="en-US" sz="2000" b="1" i="1" dirty="0" smtClean="0"/>
              <a:t>do </a:t>
            </a:r>
            <a:r>
              <a:rPr lang="en-US" sz="2000" b="1" i="1" dirty="0"/>
              <a:t>not </a:t>
            </a:r>
            <a:r>
              <a:rPr lang="en-US" sz="2000" i="1" dirty="0"/>
              <a:t>insert annotations into code,</a:t>
            </a:r>
          </a:p>
          <a:p>
            <a:pPr lvl="1"/>
            <a:r>
              <a:rPr lang="en-US" sz="2000" i="1" dirty="0" smtClean="0"/>
              <a:t>but </a:t>
            </a:r>
            <a:r>
              <a:rPr lang="en-US" sz="2000" i="1" dirty="0"/>
              <a:t>rather </a:t>
            </a:r>
            <a:r>
              <a:rPr lang="en-US" sz="2000" b="1" i="1" dirty="0"/>
              <a:t>have code print annotations </a:t>
            </a:r>
            <a:r>
              <a:rPr lang="en-US" sz="2000" i="1" dirty="0"/>
              <a:t>into a special </a:t>
            </a:r>
            <a:r>
              <a:rPr lang="en-US" sz="2000" b="1" i="1" dirty="0"/>
              <a:t>log</a:t>
            </a:r>
            <a:r>
              <a:rPr lang="en-US" sz="2000" i="1" dirty="0"/>
              <a:t> during execution,</a:t>
            </a:r>
          </a:p>
          <a:p>
            <a:pPr lvl="1"/>
            <a:r>
              <a:rPr lang="en-US" sz="2000" i="1" dirty="0" smtClean="0"/>
              <a:t>then </a:t>
            </a:r>
            <a:r>
              <a:rPr lang="en-US" sz="2000" i="1" dirty="0"/>
              <a:t>parse that log</a:t>
            </a:r>
            <a:r>
              <a:rPr lang="en-US" sz="2000" i="1" dirty="0" smtClean="0"/>
              <a:t>!” </a:t>
            </a:r>
            <a:r>
              <a:rPr lang="en-US" sz="2000" dirty="0" smtClean="0"/>
              <a:t>		– </a:t>
            </a:r>
            <a:r>
              <a:rPr lang="en-US" sz="2000" dirty="0" err="1" smtClean="0"/>
              <a:t>Liudmila</a:t>
            </a:r>
            <a:r>
              <a:rPr lang="en-US" sz="2000" dirty="0" smtClean="0"/>
              <a:t> </a:t>
            </a:r>
            <a:r>
              <a:rPr lang="en-US" sz="2000" dirty="0" err="1" smtClean="0"/>
              <a:t>Mainzer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 descr="lud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962400"/>
            <a:ext cx="8229600" cy="17694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77205" y="6172200"/>
            <a:ext cx="439059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nl-NL" dirty="0"/>
              <a:t>Source: L </a:t>
            </a:r>
            <a:r>
              <a:rPr lang="nl-NL" dirty="0" err="1"/>
              <a:t>Mainzer</a:t>
            </a:r>
            <a:r>
              <a:rPr lang="nl-NL" dirty="0"/>
              <a:t>, V Jongeneel (IGB &amp; NCSA) </a:t>
            </a:r>
          </a:p>
        </p:txBody>
      </p:sp>
      <p:pic>
        <p:nvPicPr>
          <p:cNvPr id="14" name="Picture 13" descr="illino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387"/>
            <a:ext cx="2667000" cy="609213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 descr="luda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010" y="381000"/>
            <a:ext cx="2176790" cy="3657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146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the Road ahead </a:t>
            </a:r>
            <a:r>
              <a:rPr lang="en-US" b="0" i="1" dirty="0" smtClean="0"/>
              <a:t>… </a:t>
            </a:r>
            <a:endParaRPr lang="en-US" b="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/>
              <a:t>YW: Go where the users are!</a:t>
            </a:r>
          </a:p>
          <a:p>
            <a:pPr lvl="1"/>
            <a:r>
              <a:rPr lang="en-US" dirty="0" smtClean="0"/>
              <a:t>… they already capture provenance through </a:t>
            </a:r>
            <a:r>
              <a:rPr lang="en-US" dirty="0" smtClean="0"/>
              <a:t>metadata!</a:t>
            </a:r>
            <a:endParaRPr lang="en-US" dirty="0" smtClean="0"/>
          </a:p>
          <a:p>
            <a:r>
              <a:rPr lang="en-US" b="1" dirty="0" smtClean="0"/>
              <a:t>Beware your level of provenance </a:t>
            </a:r>
            <a:r>
              <a:rPr lang="en-US" b="1" dirty="0" smtClean="0"/>
              <a:t>abstraction</a:t>
            </a:r>
          </a:p>
          <a:p>
            <a:pPr lvl="1"/>
            <a:r>
              <a:rPr lang="en-US" dirty="0" smtClean="0"/>
              <a:t>Let the user provide a workflow model easily!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b="1" dirty="0" smtClean="0"/>
              <a:t>YW-Recon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… finishing support for </a:t>
            </a:r>
            <a:r>
              <a:rPr lang="en-US" b="1" dirty="0" smtClean="0"/>
              <a:t>retrospective provenance </a:t>
            </a:r>
            <a:r>
              <a:rPr lang="en-US" b="1" i="1" dirty="0" smtClean="0"/>
              <a:t>without</a:t>
            </a:r>
            <a:r>
              <a:rPr lang="en-US" i="1" dirty="0" smtClean="0"/>
              <a:t> </a:t>
            </a:r>
            <a:r>
              <a:rPr lang="en-US" dirty="0" smtClean="0"/>
              <a:t>using a runtime provenance recorder!</a:t>
            </a:r>
          </a:p>
          <a:p>
            <a:pPr lvl="1"/>
            <a:r>
              <a:rPr lang="en-US" dirty="0" smtClean="0"/>
              <a:t>Key insight: scientists already leave provenance “bread crumbs” behind! (it’s not an accident!)</a:t>
            </a:r>
          </a:p>
          <a:p>
            <a:pPr lvl="1"/>
            <a:r>
              <a:rPr lang="en-US" dirty="0" smtClean="0"/>
              <a:t>Exploit </a:t>
            </a:r>
            <a:r>
              <a:rPr lang="en-US" dirty="0" smtClean="0"/>
              <a:t>this </a:t>
            </a:r>
            <a:r>
              <a:rPr lang="en-US" b="1" dirty="0" smtClean="0"/>
              <a:t>annotations</a:t>
            </a:r>
            <a:r>
              <a:rPr lang="en-US" dirty="0" smtClean="0"/>
              <a:t>: </a:t>
            </a:r>
            <a:r>
              <a:rPr lang="en-US" b="1" dirty="0" smtClean="0"/>
              <a:t>URI</a:t>
            </a:r>
            <a:r>
              <a:rPr lang="en-US" dirty="0" smtClean="0"/>
              <a:t>-templates</a:t>
            </a:r>
          </a:p>
          <a:p>
            <a:pPr lvl="1"/>
            <a:r>
              <a:rPr lang="en-US" dirty="0" smtClean="0"/>
              <a:t>Extend </a:t>
            </a:r>
            <a:r>
              <a:rPr lang="en-US" dirty="0" smtClean="0"/>
              <a:t>YW </a:t>
            </a:r>
            <a:r>
              <a:rPr lang="en-US" dirty="0" smtClean="0"/>
              <a:t>to exploit log files </a:t>
            </a:r>
          </a:p>
          <a:p>
            <a:r>
              <a:rPr lang="en-US" b="1" dirty="0" smtClean="0"/>
              <a:t>YW-GUI:</a:t>
            </a:r>
          </a:p>
          <a:p>
            <a:pPr lvl="1"/>
            <a:r>
              <a:rPr lang="en-US" dirty="0" smtClean="0"/>
              <a:t>Exploring &amp; experimenting with a UI </a:t>
            </a:r>
          </a:p>
          <a:p>
            <a:pPr lvl="2"/>
            <a:r>
              <a:rPr lang="en-US" dirty="0" smtClean="0"/>
              <a:t>Let script </a:t>
            </a:r>
            <a:r>
              <a:rPr lang="en-US" b="1" dirty="0" smtClean="0"/>
              <a:t>author</a:t>
            </a:r>
            <a:r>
              <a:rPr lang="en-US" dirty="0" smtClean="0"/>
              <a:t> immediately see effect of YW-annotations</a:t>
            </a:r>
          </a:p>
          <a:p>
            <a:pPr lvl="2"/>
            <a:r>
              <a:rPr lang="en-US" dirty="0" smtClean="0"/>
              <a:t>Let scrip </a:t>
            </a:r>
            <a:r>
              <a:rPr lang="en-US" b="1" dirty="0" smtClean="0"/>
              <a:t>(re-)user </a:t>
            </a:r>
            <a:r>
              <a:rPr lang="en-US" dirty="0" smtClean="0"/>
              <a:t>explore the code and data provenance</a:t>
            </a:r>
          </a:p>
          <a:p>
            <a:r>
              <a:rPr lang="en-US" b="1" dirty="0" smtClean="0"/>
              <a:t>YW-Query:</a:t>
            </a:r>
          </a:p>
          <a:p>
            <a:pPr lvl="1"/>
            <a:r>
              <a:rPr lang="en-US" dirty="0" smtClean="0"/>
              <a:t>? </a:t>
            </a:r>
            <a:r>
              <a:rPr lang="en-US" dirty="0" err="1" smtClean="0"/>
              <a:t>Datalog</a:t>
            </a:r>
            <a:r>
              <a:rPr lang="en-US" dirty="0" smtClean="0"/>
              <a:t>, RPQ, … for querying </a:t>
            </a:r>
            <a:r>
              <a:rPr lang="en-US" dirty="0" smtClean="0"/>
              <a:t>provenance … 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44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pler-plasma.png"/>
          <p:cNvPicPr>
            <a:picLocks noChangeAspect="1"/>
          </p:cNvPicPr>
          <p:nvPr/>
        </p:nvPicPr>
        <p:blipFill>
          <a:blip r:embed="rId2"/>
          <a:srcRect t="21590"/>
          <a:stretch>
            <a:fillRect/>
          </a:stretch>
        </p:blipFill>
        <p:spPr>
          <a:xfrm>
            <a:off x="182880" y="3200400"/>
            <a:ext cx="8836819" cy="2923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058" name="Picture 4" descr="cabell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60" y="68580"/>
            <a:ext cx="4663440" cy="207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>
          <a:xfrm>
            <a:off x="182880" y="68580"/>
            <a:ext cx="8801100" cy="8001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Arial" charset="0"/>
                <a:ea typeface="Osaka" charset="0"/>
                <a:cs typeface="Osaka" charset="0"/>
              </a:rPr>
              <a:t>Scientific Workflows … </a:t>
            </a:r>
            <a:endParaRPr lang="en-US" sz="4000" b="0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3" name="Picture 2" descr="kepler-qcd.png"/>
          <p:cNvPicPr>
            <a:picLocks noChangeAspect="1"/>
          </p:cNvPicPr>
          <p:nvPr/>
        </p:nvPicPr>
        <p:blipFill>
          <a:blip r:embed="rId4"/>
          <a:srcRect t="19428"/>
          <a:stretch>
            <a:fillRect/>
          </a:stretch>
        </p:blipFill>
        <p:spPr>
          <a:xfrm>
            <a:off x="533400" y="990600"/>
            <a:ext cx="6583680" cy="21967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82880" y="6248400"/>
            <a:ext cx="5147531" cy="329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82296" tIns="41148" rIns="82296" bIns="41148">
            <a:spAutoFit/>
          </a:bodyPr>
          <a:lstStyle/>
          <a:p>
            <a:pPr>
              <a:defRPr/>
            </a:pPr>
            <a:r>
              <a:rPr lang="en-US" sz="1600" dirty="0" err="1">
                <a:sym typeface="Lucida Grande" pitchFamily="-107" charset="0"/>
              </a:rPr>
              <a:t>Cabellos</a:t>
            </a:r>
            <a:r>
              <a:rPr lang="en-US" sz="1600" dirty="0">
                <a:sym typeface="Lucida Grande" pitchFamily="-107" charset="0"/>
              </a:rPr>
              <a:t> et al. </a:t>
            </a:r>
            <a:r>
              <a:rPr lang="en-US" sz="1600" i="1" dirty="0">
                <a:sym typeface="Lucida Grande" pitchFamily="-107" charset="0"/>
              </a:rPr>
              <a:t>Computer Physics Communications </a:t>
            </a:r>
            <a:r>
              <a:rPr lang="en-US" sz="1600" dirty="0">
                <a:sym typeface="Lucida Grande" pitchFamily="-107" charset="0"/>
              </a:rPr>
              <a:t>182, 2011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7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are a wonderful thing … </a:t>
            </a:r>
            <a:endParaRPr lang="en-US" dirty="0"/>
          </a:p>
        </p:txBody>
      </p:sp>
      <p:pic>
        <p:nvPicPr>
          <p:cNvPr id="56322" name="Picture 3" descr="adi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426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58700" y="1219200"/>
            <a:ext cx="239076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Dr. Norbert </a:t>
            </a:r>
            <a:r>
              <a:rPr lang="en-US" b="1" dirty="0" err="1" smtClean="0"/>
              <a:t>Podhorszki</a:t>
            </a:r>
            <a:endParaRPr lang="en-US" b="1" dirty="0" smtClean="0"/>
          </a:p>
          <a:p>
            <a:pPr algn="ctr"/>
            <a:r>
              <a:rPr lang="en-US" i="1" dirty="0" smtClean="0"/>
              <a:t>(then: UC Davis)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737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rial" charset="0"/>
                <a:ea typeface="Osaka" charset="0"/>
                <a:cs typeface="Osaka" charset="0"/>
              </a:rPr>
              <a:t>… after simplifying a bit </a:t>
            </a:r>
            <a:r>
              <a:rPr lang="en-US" sz="2800" b="0" dirty="0" smtClean="0">
                <a:latin typeface="Arial" charset="0"/>
                <a:ea typeface="Osaka" charset="0"/>
                <a:cs typeface="Osaka" charset="0"/>
              </a:rPr>
              <a:t>(here: Kepler/</a:t>
            </a:r>
            <a:r>
              <a:rPr lang="en-US" sz="2800" dirty="0" smtClean="0">
                <a:latin typeface="Arial" charset="0"/>
                <a:ea typeface="Osaka" charset="0"/>
                <a:cs typeface="Osaka" charset="0"/>
              </a:rPr>
              <a:t>COMAD</a:t>
            </a:r>
            <a:r>
              <a:rPr lang="en-US" sz="2800" b="0" dirty="0" smtClean="0">
                <a:latin typeface="Arial" charset="0"/>
                <a:ea typeface="Osaka" charset="0"/>
                <a:cs typeface="Osaka" charset="0"/>
              </a:rPr>
              <a:t>)</a:t>
            </a:r>
            <a:endParaRPr lang="en-US" sz="2800" b="0" dirty="0"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57346" name="Picture 3" descr="adios-com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" y="1120140"/>
            <a:ext cx="7509510" cy="461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80426" y="1219200"/>
            <a:ext cx="1747306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Dr. Sven </a:t>
            </a:r>
            <a:r>
              <a:rPr lang="en-US" b="1" dirty="0" err="1" smtClean="0"/>
              <a:t>Köhler</a:t>
            </a:r>
            <a:endParaRPr lang="en-US" b="1" dirty="0" smtClean="0"/>
          </a:p>
          <a:p>
            <a:pPr algn="ctr"/>
            <a:r>
              <a:rPr lang="en-US" i="1" dirty="0" smtClean="0"/>
              <a:t>(then: UC Davis)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4913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 descr="why-i-need-va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t="717" r="2914" b="15302"/>
          <a:stretch>
            <a:fillRect/>
          </a:stretch>
        </p:blipFill>
        <p:spPr bwMode="auto">
          <a:xfrm>
            <a:off x="1905000" y="918210"/>
            <a:ext cx="5257800" cy="483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</p:spPr>
        <p:txBody>
          <a:bodyPr>
            <a:normAutofit/>
          </a:bodyPr>
          <a:lstStyle/>
          <a:p>
            <a:r>
              <a:rPr lang="en-US" i="1" dirty="0">
                <a:latin typeface="Baskerville"/>
                <a:cs typeface="Baskerville"/>
              </a:rPr>
              <a:t>I beg your pardon, </a:t>
            </a:r>
            <a:r>
              <a:rPr lang="en-US" sz="4000" b="0" i="1" dirty="0">
                <a:latin typeface="Baskerville"/>
                <a:cs typeface="Baskerville"/>
              </a:rPr>
              <a:t>I never </a:t>
            </a:r>
            <a:r>
              <a:rPr lang="en-US" sz="4000" b="0" i="1" dirty="0" smtClean="0">
                <a:latin typeface="Baskerville"/>
                <a:cs typeface="Baskerville"/>
              </a:rPr>
              <a:t>promised you .. </a:t>
            </a:r>
            <a:endParaRPr lang="en-US" sz="4000" b="0" dirty="0"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304800" y="5181600"/>
            <a:ext cx="8458200" cy="144654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719" rIns="0" bIns="45719">
            <a:spAutoFit/>
          </a:bodyPr>
          <a:lstStyle>
            <a:lvl1pPr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1pPr>
            <a:lvl2pPr marL="742950" indent="-28575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2pPr>
            <a:lvl3pPr marL="11430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3pPr>
            <a:lvl4pPr marL="16002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4pPr>
            <a:lvl5pPr marL="2057400" indent="-228600" eaLnBrk="0" hangingPunct="0"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Lucida Grande" charset="0"/>
                <a:ea typeface="ヒラギノ角ゴ Pro W3" charset="0"/>
                <a:cs typeface="ヒラギノ角ゴ Pro W3" charset="0"/>
                <a:sym typeface="Lucida Grande" charset="0"/>
              </a:defRPr>
            </a:lvl9pPr>
          </a:lstStyle>
          <a:p>
            <a:pPr eaLnBrk="1" hangingPunct="1"/>
            <a:r>
              <a:rPr lang="ja-JP" altLang="en-US" i="1" dirty="0" smtClean="0">
                <a:latin typeface="Comic Sans MS" charset="0"/>
              </a:rPr>
              <a:t>“</a:t>
            </a:r>
            <a:r>
              <a:rPr lang="en-US" altLang="ja-JP" i="1" dirty="0" smtClean="0">
                <a:latin typeface="Comic Sans MS" charset="0"/>
              </a:rPr>
              <a:t>Thanks to our </a:t>
            </a:r>
            <a:r>
              <a:rPr lang="en-US" altLang="ja-JP" b="1" i="1" dirty="0">
                <a:latin typeface="Comic Sans MS" charset="0"/>
              </a:rPr>
              <a:t>G</a:t>
            </a:r>
            <a:r>
              <a:rPr lang="en-US" altLang="ja-JP" b="1" i="1" dirty="0" smtClean="0">
                <a:latin typeface="Comic Sans MS" charset="0"/>
              </a:rPr>
              <a:t>raphical</a:t>
            </a:r>
            <a:r>
              <a:rPr lang="en-US" altLang="ja-JP" i="1" dirty="0" smtClean="0">
                <a:latin typeface="Comic Sans MS" charset="0"/>
              </a:rPr>
              <a:t> </a:t>
            </a:r>
            <a:r>
              <a:rPr lang="en-US" altLang="ja-JP" b="1" i="1" dirty="0">
                <a:latin typeface="Comic Sans MS" charset="0"/>
              </a:rPr>
              <a:t>UI</a:t>
            </a:r>
            <a:r>
              <a:rPr lang="en-US" altLang="ja-JP" i="1" dirty="0">
                <a:latin typeface="Comic Sans MS" charset="0"/>
              </a:rPr>
              <a:t>  </a:t>
            </a:r>
            <a:r>
              <a:rPr lang="en-US" altLang="ja-JP" i="1" dirty="0" smtClean="0">
                <a:latin typeface="Comic Sans MS" charset="0"/>
              </a:rPr>
              <a:t>your </a:t>
            </a:r>
            <a:r>
              <a:rPr lang="en-US" altLang="ja-JP" i="1" dirty="0">
                <a:latin typeface="Comic Sans MS" charset="0"/>
              </a:rPr>
              <a:t>scientific workflows </a:t>
            </a:r>
            <a:r>
              <a:rPr lang="en-US" altLang="ja-JP" i="1" dirty="0" smtClean="0">
                <a:latin typeface="Comic Sans MS" charset="0"/>
              </a:rPr>
              <a:t>will be much </a:t>
            </a:r>
            <a:r>
              <a:rPr lang="en-US" altLang="ja-JP" i="1" dirty="0">
                <a:latin typeface="Comic Sans MS" charset="0"/>
              </a:rPr>
              <a:t>easier to develop, understand and maintain!</a:t>
            </a:r>
            <a:r>
              <a:rPr lang="ja-JP" altLang="en-US" i="1" dirty="0" smtClean="0">
                <a:latin typeface="Comic Sans MS" charset="0"/>
              </a:rPr>
              <a:t>”</a:t>
            </a:r>
            <a:endParaRPr lang="en-US" altLang="ja-JP" i="1" dirty="0" smtClean="0">
              <a:latin typeface="Comic Sans MS" charset="0"/>
            </a:endParaRPr>
          </a:p>
          <a:p>
            <a:pPr eaLnBrk="1" hangingPunct="1"/>
            <a:endParaRPr lang="en-US" i="1" dirty="0">
              <a:latin typeface="Comic Sans MS" charset="0"/>
            </a:endParaRPr>
          </a:p>
          <a:p>
            <a:pPr eaLnBrk="1" hangingPunct="1"/>
            <a:r>
              <a:rPr lang="en-US" sz="2400" dirty="0" smtClean="0">
                <a:solidFill>
                  <a:srgbClr val="984807"/>
                </a:solidFill>
                <a:latin typeface="+mn-lt"/>
              </a:rPr>
              <a:t>Hmm…  this was supposed to be </a:t>
            </a:r>
            <a:r>
              <a:rPr lang="en-US" sz="2800" b="1" i="1" dirty="0" smtClean="0">
                <a:solidFill>
                  <a:srgbClr val="984807"/>
                </a:solidFill>
                <a:latin typeface="+mn-lt"/>
              </a:rPr>
              <a:t>easier</a:t>
            </a:r>
            <a:r>
              <a:rPr lang="en-US" sz="2800" b="1" dirty="0" smtClean="0">
                <a:solidFill>
                  <a:srgbClr val="984807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984807"/>
                </a:solidFill>
                <a:latin typeface="+mn-lt"/>
              </a:rPr>
              <a:t>than programming!</a:t>
            </a:r>
            <a:endParaRPr lang="en-US" sz="2400" dirty="0">
              <a:solidFill>
                <a:srgbClr val="984807"/>
              </a:solidFill>
              <a:latin typeface="+mn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5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4267200"/>
            <a:ext cx="384048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9" name="Title 1"/>
          <p:cNvSpPr>
            <a:spLocks noGrp="1"/>
          </p:cNvSpPr>
          <p:nvPr>
            <p:ph type="title"/>
          </p:nvPr>
        </p:nvSpPr>
        <p:spPr>
          <a:xfrm>
            <a:off x="251460" y="137160"/>
            <a:ext cx="8732520" cy="6172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Meanwhile, on a nearby planet …  </a:t>
            </a:r>
            <a:endParaRPr lang="en-US" dirty="0">
              <a:latin typeface="Arial" charset="0"/>
              <a:ea typeface="Osaka" charset="0"/>
              <a:cs typeface="Osaka" charset="0"/>
            </a:endParaRP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921308" y="3914177"/>
            <a:ext cx="4137108" cy="1463471"/>
            <a:chOff x="431801" y="3276600"/>
            <a:chExt cx="5715000" cy="2200109"/>
          </a:xfrm>
        </p:grpSpPr>
        <p:pic>
          <p:nvPicPr>
            <p:cNvPr id="121864" name="Picture 5" descr="captur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1" y="3276600"/>
              <a:ext cx="5715000" cy="2200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865" name="TextBox 6"/>
            <p:cNvSpPr txBox="1">
              <a:spLocks noChangeArrowheads="1"/>
            </p:cNvSpPr>
            <p:nvPr/>
          </p:nvSpPr>
          <p:spPr bwMode="auto">
            <a:xfrm>
              <a:off x="584200" y="4459069"/>
              <a:ext cx="3733800" cy="341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Lucida Grande" charset="0"/>
                  <a:ea typeface="ヒラギノ角ゴ Pro W3" charset="0"/>
                  <a:cs typeface="ヒラギノ角ゴ Pro W3" charset="0"/>
                  <a:sym typeface="Lucida Grande" charset="0"/>
                </a:defRPr>
              </a:lvl9pPr>
            </a:lstStyle>
            <a:p>
              <a:pPr eaLnBrk="1" hangingPunct="1"/>
              <a:r>
                <a:rPr lang="en-US" sz="1400" i="1" dirty="0" smtClean="0"/>
                <a:t>Interactive Visualization</a:t>
              </a:r>
              <a:endParaRPr lang="en-US" sz="1400" i="1" dirty="0"/>
            </a:p>
          </p:txBody>
        </p:sp>
      </p:grpSp>
      <p:pic>
        <p:nvPicPr>
          <p:cNvPr id="9" name="Picture 8" descr="atomp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2760568"/>
            <a:ext cx="3378200" cy="158283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5218" y="869300"/>
            <a:ext cx="1689652" cy="1295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whereusers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70" y="1752600"/>
            <a:ext cx="405673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reprodu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560">
            <a:off x="189242" y="956265"/>
            <a:ext cx="2571232" cy="36397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236336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30051" y="0"/>
            <a:ext cx="9113949" cy="576131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SKOPE: S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ynthesized </a:t>
            </a:r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K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nowledge </a:t>
            </a:r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O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f </a:t>
            </a:r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P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ast </a:t>
            </a:r>
            <a:r>
              <a:rPr lang="en-US" sz="3600" dirty="0" smtClean="0">
                <a:solidFill>
                  <a:srgbClr val="800000"/>
                </a:solidFill>
                <a:cs typeface="Apple Chancery"/>
              </a:rPr>
              <a:t>E</a:t>
            </a:r>
            <a:r>
              <a:rPr lang="en-US" sz="3600" b="0" dirty="0" smtClean="0">
                <a:solidFill>
                  <a:srgbClr val="800000"/>
                </a:solidFill>
                <a:cs typeface="Apple Chancery"/>
              </a:rPr>
              <a:t>nvironments</a:t>
            </a:r>
            <a:endParaRPr lang="en-US" sz="3600" b="0" dirty="0">
              <a:solidFill>
                <a:srgbClr val="8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YesWorkflow Provenance @ TaPP'15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6AA27-7FAE-9940-92FD-5ADF822A2DC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051" y="1219200"/>
            <a:ext cx="9113949" cy="4906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 smtClean="0"/>
              <a:t>Bocinsky</a:t>
            </a:r>
            <a:r>
              <a:rPr lang="en-US" sz="2000" dirty="0" smtClean="0"/>
              <a:t>, Kohler </a:t>
            </a:r>
            <a:r>
              <a:rPr lang="en-US" sz="2000" i="1" dirty="0" smtClean="0"/>
              <a:t>et al. </a:t>
            </a:r>
            <a:r>
              <a:rPr lang="en-US" sz="2000" dirty="0" smtClean="0"/>
              <a:t>study rain</a:t>
            </a:r>
            <a:r>
              <a:rPr lang="en-US" sz="2000" dirty="0"/>
              <a:t>-fed maize </a:t>
            </a:r>
            <a:r>
              <a:rPr lang="en-US" sz="2000" dirty="0" smtClean="0"/>
              <a:t>of</a:t>
            </a:r>
            <a:r>
              <a:rPr lang="en-US" sz="2000" b="1" dirty="0"/>
              <a:t> </a:t>
            </a:r>
            <a:r>
              <a:rPr lang="en-US" sz="2000" b="1" dirty="0" smtClean="0"/>
              <a:t>Anasazi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Four Corners; AD </a:t>
            </a:r>
            <a:r>
              <a:rPr lang="en-US" sz="1800" dirty="0"/>
              <a:t>600–</a:t>
            </a:r>
            <a:r>
              <a:rPr lang="en-US" sz="1800" dirty="0" smtClean="0"/>
              <a:t>1500.</a:t>
            </a:r>
            <a:r>
              <a:rPr lang="en-US" sz="1800" dirty="0"/>
              <a:t> </a:t>
            </a:r>
            <a:r>
              <a:rPr lang="en-US" sz="1800" b="1" dirty="0" smtClean="0"/>
              <a:t>Climate </a:t>
            </a:r>
            <a:r>
              <a:rPr lang="en-US" sz="1800" b="1" dirty="0"/>
              <a:t>change </a:t>
            </a:r>
            <a:r>
              <a:rPr lang="en-US" sz="1800" dirty="0" smtClean="0"/>
              <a:t>influenced </a:t>
            </a:r>
            <a:r>
              <a:rPr lang="en-US" sz="1800" b="1" dirty="0" smtClean="0"/>
              <a:t>Mesa </a:t>
            </a:r>
            <a:r>
              <a:rPr lang="en-US" sz="1800" b="1" dirty="0"/>
              <a:t>Verde </a:t>
            </a:r>
            <a:r>
              <a:rPr lang="en-US" sz="1800" b="1" dirty="0" smtClean="0"/>
              <a:t>Migrations</a:t>
            </a:r>
            <a:r>
              <a:rPr lang="en-US" sz="1800" dirty="0" smtClean="0"/>
              <a:t>; late </a:t>
            </a:r>
            <a:r>
              <a:rPr lang="en-US" sz="1800" dirty="0"/>
              <a:t>13th century </a:t>
            </a:r>
            <a:r>
              <a:rPr lang="en-US" sz="1800" dirty="0" smtClean="0"/>
              <a:t>AD. Uses </a:t>
            </a:r>
            <a:r>
              <a:rPr lang="en-US" sz="1800" b="1" dirty="0" smtClean="0"/>
              <a:t>network </a:t>
            </a:r>
            <a:r>
              <a:rPr lang="en-US" sz="1800" b="1" dirty="0"/>
              <a:t>of tree-ring chronologies </a:t>
            </a:r>
            <a:r>
              <a:rPr lang="en-US" sz="1800" dirty="0" smtClean="0"/>
              <a:t>to </a:t>
            </a:r>
            <a:r>
              <a:rPr lang="en-US" sz="1800" b="1" dirty="0"/>
              <a:t>reconstruct a </a:t>
            </a:r>
            <a:r>
              <a:rPr lang="en-US" sz="1800" b="1" dirty="0" err="1"/>
              <a:t>spatio</a:t>
            </a:r>
            <a:r>
              <a:rPr lang="en-US" sz="1800" b="1" dirty="0"/>
              <a:t>-temporal climate </a:t>
            </a:r>
            <a:r>
              <a:rPr lang="en-US" sz="1800" dirty="0"/>
              <a:t>field at a fairly high resolution (~800 m) from AD 1–</a:t>
            </a:r>
            <a:r>
              <a:rPr lang="en-US" sz="1800" dirty="0" smtClean="0"/>
              <a:t>2000. Algorithm estimates joint </a:t>
            </a:r>
            <a:r>
              <a:rPr lang="en-US" sz="1800" dirty="0"/>
              <a:t>information in </a:t>
            </a:r>
            <a:r>
              <a:rPr lang="en-US" sz="1800" dirty="0" smtClean="0"/>
              <a:t>tree</a:t>
            </a:r>
            <a:r>
              <a:rPr lang="en-US" sz="1800" dirty="0"/>
              <a:t>-rings </a:t>
            </a:r>
            <a:r>
              <a:rPr lang="en-US" sz="1800" dirty="0" smtClean="0"/>
              <a:t>and a </a:t>
            </a:r>
            <a:r>
              <a:rPr lang="en-US" sz="1800" dirty="0"/>
              <a:t>climate signal to identify </a:t>
            </a:r>
            <a:r>
              <a:rPr lang="en-US" sz="1800" dirty="0" smtClean="0"/>
              <a:t>“best” </a:t>
            </a:r>
            <a:r>
              <a:rPr lang="en-US" sz="1800" dirty="0"/>
              <a:t> </a:t>
            </a:r>
            <a:r>
              <a:rPr lang="en-US" sz="1800" dirty="0" smtClean="0"/>
              <a:t>tree</a:t>
            </a:r>
            <a:r>
              <a:rPr lang="en-US" sz="1800" dirty="0"/>
              <a:t>-ring chronologies for </a:t>
            </a:r>
            <a:r>
              <a:rPr lang="en-US" sz="1800" dirty="0" smtClean="0"/>
              <a:t>climate reconstructing.</a:t>
            </a:r>
            <a:endParaRPr lang="en-US" sz="1800" dirty="0"/>
          </a:p>
        </p:txBody>
      </p:sp>
      <p:pic>
        <p:nvPicPr>
          <p:cNvPr id="12" name="Picture 11" descr="GROWING_NICHE_1247_UNION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599" y="2819400"/>
            <a:ext cx="3886201" cy="29911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3236876" y="3588603"/>
            <a:ext cx="560232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K. </a:t>
            </a:r>
            <a:r>
              <a:rPr lang="en-US" sz="1600" b="1" dirty="0" err="1" smtClean="0"/>
              <a:t>Bocinsky</a:t>
            </a:r>
            <a:r>
              <a:rPr lang="en-US" sz="1600" dirty="0"/>
              <a:t>, </a:t>
            </a:r>
            <a:r>
              <a:rPr lang="en-US" sz="1600" dirty="0" smtClean="0"/>
              <a:t>T. </a:t>
            </a:r>
            <a:r>
              <a:rPr lang="en-US" sz="1600" b="1" dirty="0" smtClean="0"/>
              <a:t>Kohler</a:t>
            </a:r>
            <a:r>
              <a:rPr lang="en-US" sz="1600" dirty="0" smtClean="0"/>
              <a:t>, A </a:t>
            </a:r>
            <a:r>
              <a:rPr lang="en-US" sz="1600" dirty="0"/>
              <a:t>2000-year reconstruction of the rain-fed maize agricultural niche in the US Southwest. </a:t>
            </a:r>
            <a:r>
              <a:rPr lang="en-US" sz="1600" b="1" i="1" dirty="0"/>
              <a:t>Nature</a:t>
            </a:r>
            <a:r>
              <a:rPr lang="en-US" sz="1600" i="1" dirty="0"/>
              <a:t> </a:t>
            </a:r>
            <a:r>
              <a:rPr lang="en-US" sz="1600" b="1" i="1" dirty="0" smtClean="0"/>
              <a:t>Communications</a:t>
            </a:r>
            <a:r>
              <a:rPr lang="en-US" sz="1600" i="1" dirty="0" smtClean="0"/>
              <a:t>. </a:t>
            </a:r>
            <a:r>
              <a:rPr lang="fr-FR" sz="1600" dirty="0"/>
              <a:t>doi:10.1038/ncomms6618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26043" y="4152756"/>
            <a:ext cx="8746533" cy="2705244"/>
            <a:chOff x="426043" y="4152756"/>
            <a:chExt cx="8746533" cy="2705244"/>
          </a:xfrm>
        </p:grpSpPr>
        <p:pic>
          <p:nvPicPr>
            <p:cNvPr id="2" name="Picture 1" descr="AffyGo.png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6043" y="4152756"/>
              <a:ext cx="8336957" cy="27052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3962400" y="5877580"/>
              <a:ext cx="5210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Apple Chancery"/>
                  <a:cs typeface="Apple Chancery"/>
                </a:rPr>
                <a:t>… implemented as an R Script … </a:t>
              </a:r>
              <a:endParaRPr lang="en-US" sz="2800" b="1" dirty="0">
                <a:solidFill>
                  <a:srgbClr val="FF0000"/>
                </a:solidFill>
                <a:latin typeface="Apple Chancery"/>
                <a:cs typeface="Apple Chancer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671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5993</TotalTime>
  <Words>2097</Words>
  <Application>Microsoft Macintosh PowerPoint</Application>
  <PresentationFormat>On-screen Show (4:3)</PresentationFormat>
  <Paragraphs>283</Paragraphs>
  <Slides>34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Retrospective Provenance without  a Runtime Provenance Recorder </vt:lpstr>
      <vt:lpstr>Overview / Exec Summary</vt:lpstr>
      <vt:lpstr>Scientific Workflows: ASAP! </vt:lpstr>
      <vt:lpstr>Scientific Workflows … </vt:lpstr>
      <vt:lpstr>… are a wonderful thing … </vt:lpstr>
      <vt:lpstr>… after simplifying a bit (here: Kepler/COMAD)</vt:lpstr>
      <vt:lpstr>I beg your pardon, I never promised you .. </vt:lpstr>
      <vt:lpstr>Meanwhile, on a nearby planet …  </vt:lpstr>
      <vt:lpstr>SKOPE: Synthesized Knowledge Of Past Environments</vt:lpstr>
      <vt:lpstr>… HPCBio Workflows @ Illinois</vt:lpstr>
      <vt:lpstr>It’s time to shift control …</vt:lpstr>
      <vt:lpstr>YesWorkflow:  Yes, scripts are workflows, too!</vt:lpstr>
      <vt:lpstr>Enter: YesWorkflow! (yesworkflow.org)</vt:lpstr>
      <vt:lpstr>YesWorkflow.org</vt:lpstr>
      <vt:lpstr>Related Work, other Approaches</vt:lpstr>
      <vt:lpstr>YW (prospective) and  YW-Recon (retrospective) Provenance</vt:lpstr>
      <vt:lpstr>YW annotations: Model your Workflow!</vt:lpstr>
      <vt:lpstr>YesWorkflow: Prospective &amp; Retrospective Provenance … (almost) for free! </vt:lpstr>
      <vt:lpstr>Voila! The Workflow revealed!</vt:lpstr>
      <vt:lpstr>Get 3 views for the price of 1!</vt:lpstr>
      <vt:lpstr>Paleoclimate Reconstruction (EnviRecon.org) </vt:lpstr>
      <vt:lpstr>Provenance  Lands</vt:lpstr>
      <vt:lpstr>YW-RECON: Prospective &amp; Retrospective Provenance … (almost) for free! </vt:lpstr>
      <vt:lpstr>YW (prospective) and  YW-Recon (retrospective) Provenance</vt:lpstr>
      <vt:lpstr>Data collection workflow (X-ray diffraction )</vt:lpstr>
      <vt:lpstr>Data collection workflow: runtime data</vt:lpstr>
      <vt:lpstr>Q1: What samples did the script run collect images from?</vt:lpstr>
      <vt:lpstr>Q2: What energies were used for image collection from sample DRT322?</vt:lpstr>
      <vt:lpstr>Q3: Where is the raw image of the corrected image DRT322_11000ev_030.img? </vt:lpstr>
      <vt:lpstr>Q5: What cassette-id had the sample leading to DRT240_10000ev_001.img?</vt:lpstr>
      <vt:lpstr>Querying Provenance</vt:lpstr>
      <vt:lpstr>Data &amp; Workflow Management</vt:lpstr>
      <vt:lpstr>Taking YW for a spin … </vt:lpstr>
      <vt:lpstr>Conclusions &amp; the Road ahead …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Game Provenance  To First Order Provenance Games</dc:title>
  <dc:creator>S K</dc:creator>
  <cp:lastModifiedBy>Bertram Ludaescher</cp:lastModifiedBy>
  <cp:revision>518</cp:revision>
  <dcterms:created xsi:type="dcterms:W3CDTF">2013-10-28T05:29:37Z</dcterms:created>
  <dcterms:modified xsi:type="dcterms:W3CDTF">2015-07-10T00:54:50Z</dcterms:modified>
</cp:coreProperties>
</file>